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8" r:id="rId4"/>
    <p:sldMasterId id="2147483712" r:id="rId5"/>
    <p:sldMasterId id="2147483725" r:id="rId6"/>
    <p:sldMasterId id="2147483734" r:id="rId7"/>
    <p:sldMasterId id="2147483743" r:id="rId8"/>
  </p:sldMasterIdLst>
  <p:notesMasterIdLst>
    <p:notesMasterId r:id="rId68"/>
  </p:notesMasterIdLst>
  <p:handoutMasterIdLst>
    <p:handoutMasterId r:id="rId69"/>
  </p:handoutMasterIdLst>
  <p:sldIdLst>
    <p:sldId id="487" r:id="rId9"/>
    <p:sldId id="760" r:id="rId10"/>
    <p:sldId id="761" r:id="rId11"/>
    <p:sldId id="762" r:id="rId12"/>
    <p:sldId id="722" r:id="rId13"/>
    <p:sldId id="723" r:id="rId14"/>
    <p:sldId id="725" r:id="rId15"/>
    <p:sldId id="726" r:id="rId16"/>
    <p:sldId id="724" r:id="rId17"/>
    <p:sldId id="729" r:id="rId18"/>
    <p:sldId id="728" r:id="rId19"/>
    <p:sldId id="730" r:id="rId20"/>
    <p:sldId id="727" r:id="rId21"/>
    <p:sldId id="763" r:id="rId22"/>
    <p:sldId id="731" r:id="rId23"/>
    <p:sldId id="733" r:id="rId24"/>
    <p:sldId id="732" r:id="rId25"/>
    <p:sldId id="735" r:id="rId26"/>
    <p:sldId id="764" r:id="rId27"/>
    <p:sldId id="765" r:id="rId28"/>
    <p:sldId id="736" r:id="rId29"/>
    <p:sldId id="739" r:id="rId30"/>
    <p:sldId id="740" r:id="rId31"/>
    <p:sldId id="737" r:id="rId32"/>
    <p:sldId id="738" r:id="rId33"/>
    <p:sldId id="734" r:id="rId34"/>
    <p:sldId id="741" r:id="rId35"/>
    <p:sldId id="743" r:id="rId36"/>
    <p:sldId id="744" r:id="rId37"/>
    <p:sldId id="745" r:id="rId38"/>
    <p:sldId id="746" r:id="rId39"/>
    <p:sldId id="747" r:id="rId40"/>
    <p:sldId id="748" r:id="rId41"/>
    <p:sldId id="742" r:id="rId42"/>
    <p:sldId id="749" r:id="rId43"/>
    <p:sldId id="751" r:id="rId44"/>
    <p:sldId id="752" r:id="rId45"/>
    <p:sldId id="754" r:id="rId46"/>
    <p:sldId id="755" r:id="rId47"/>
    <p:sldId id="753" r:id="rId48"/>
    <p:sldId id="756" r:id="rId49"/>
    <p:sldId id="759" r:id="rId50"/>
    <p:sldId id="758" r:id="rId51"/>
    <p:sldId id="766" r:id="rId52"/>
    <p:sldId id="767" r:id="rId53"/>
    <p:sldId id="768" r:id="rId54"/>
    <p:sldId id="770" r:id="rId55"/>
    <p:sldId id="769" r:id="rId56"/>
    <p:sldId id="772" r:id="rId57"/>
    <p:sldId id="771" r:id="rId58"/>
    <p:sldId id="774" r:id="rId59"/>
    <p:sldId id="775" r:id="rId60"/>
    <p:sldId id="777" r:id="rId61"/>
    <p:sldId id="776" r:id="rId62"/>
    <p:sldId id="778" r:id="rId63"/>
    <p:sldId id="780" r:id="rId64"/>
    <p:sldId id="781" r:id="rId65"/>
    <p:sldId id="779" r:id="rId66"/>
    <p:sldId id="750" r:id="rId6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11A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Средний стиль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Темный стиль 2 — акцент 1/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DCAF9ED-07DC-4A11-8D7F-57B35C25682E}" styleName="Средний стиль 1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1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1" y="42"/>
      </p:cViewPr>
      <p:guideLst>
        <p:guide orient="horz" pos="1611"/>
        <p:guide pos="28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slide" Target="slides/slide58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3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handoutMaster" Target="handoutMasters/handoutMaster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" Type="http://schemas.openxmlformats.org/officeDocument/2006/relationships/slideMaster" Target="slideMasters/slideMaster4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7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746133"/>
            <a:ext cx="6273934" cy="284849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/>
              <a:t>Колонтитул</a:t>
            </a:r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Заголовок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84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4693" y="997421"/>
            <a:ext cx="5965438" cy="1488969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/>
              <a:t>Название презентации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765697" y="2571750"/>
            <a:ext cx="5965825" cy="1652588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600"/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ru-RU"/>
              <a:t>Имя и контактные данные автора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11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3140" y="927382"/>
            <a:ext cx="2713244" cy="1644368"/>
          </a:xfrm>
        </p:spPr>
        <p:txBody>
          <a:bodyPr anchor="t" anchorCtr="0">
            <a:normAutofit/>
          </a:bodyPr>
          <a:lstStyle>
            <a:lvl1pPr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ru-RU"/>
              <a:t>Место для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825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57200" y="2010279"/>
            <a:ext cx="8229600" cy="620483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/>
              <a:t>Спасибо за внимание!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787704"/>
            <a:ext cx="8229600" cy="59412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FontTx/>
              <a:buNone/>
              <a:defRPr>
                <a:solidFill>
                  <a:srgbClr val="FFFFFF"/>
                </a:solidFill>
              </a:defRPr>
            </a:lvl2pPr>
            <a:lvl3pPr marL="914400" indent="0" algn="ctr">
              <a:buFontTx/>
              <a:buNone/>
              <a:defRPr>
                <a:solidFill>
                  <a:srgbClr val="FFFFFF"/>
                </a:solidFill>
              </a:defRPr>
            </a:lvl3pPr>
            <a:lvl4pPr marL="1371600" indent="0" algn="ctr">
              <a:buFontTx/>
              <a:buNone/>
              <a:defRPr>
                <a:solidFill>
                  <a:srgbClr val="FFFFFF"/>
                </a:solidFill>
              </a:defRPr>
            </a:lvl4pPr>
            <a:lvl5pPr marL="1828800" indent="0" algn="ctr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ru-RU"/>
              <a:t>Контактные данные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221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746133"/>
            <a:ext cx="6273934" cy="284849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>
                <a:solidFill>
                  <a:prstClr val="white"/>
                </a:solidFill>
              </a:rPr>
              <a:t>Колонтитул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Заголовок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848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759937"/>
            <a:ext cx="4038600" cy="28346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759937"/>
            <a:ext cx="4038600" cy="28346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>
                <a:solidFill>
                  <a:prstClr val="white"/>
                </a:solidFill>
              </a:rPr>
              <a:t>Колонтитул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Заголовок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5920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759937"/>
            <a:ext cx="5018388" cy="294303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5659438" y="1759744"/>
            <a:ext cx="3027362" cy="1414463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8" y="3288506"/>
            <a:ext cx="3027362" cy="1414463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498"/>
            <a:ext cx="8229600" cy="620315"/>
          </a:xfrm>
        </p:spPr>
        <p:txBody>
          <a:bodyPr/>
          <a:lstStyle/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3025460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9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457201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3276149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6097917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457201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3275819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6085706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3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9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319723"/>
            <a:ext cx="4038600" cy="12749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3319723"/>
            <a:ext cx="4038600" cy="12749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>
                <a:solidFill>
                  <a:prstClr val="white"/>
                </a:solidFill>
              </a:rPr>
              <a:t>Колонтитул</a:t>
            </a: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2993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759937"/>
            <a:ext cx="5018388" cy="294303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9" y="1770130"/>
            <a:ext cx="3036565" cy="2919036"/>
          </a:xfrm>
          <a:custGeom>
            <a:avLst/>
            <a:gdLst>
              <a:gd name="connsiteX0" fmla="*/ 0 w 3027362"/>
              <a:gd name="connsiteY0" fmla="*/ 0 h 1885950"/>
              <a:gd name="connsiteX1" fmla="*/ 2528981 w 3027362"/>
              <a:gd name="connsiteY1" fmla="*/ 0 h 1885950"/>
              <a:gd name="connsiteX2" fmla="*/ 3027362 w 3027362"/>
              <a:gd name="connsiteY2" fmla="*/ 498381 h 1885950"/>
              <a:gd name="connsiteX3" fmla="*/ 3027362 w 3027362"/>
              <a:gd name="connsiteY3" fmla="*/ 1885950 h 1885950"/>
              <a:gd name="connsiteX4" fmla="*/ 0 w 3027362"/>
              <a:gd name="connsiteY4" fmla="*/ 1885950 h 1885950"/>
              <a:gd name="connsiteX5" fmla="*/ 0 w 3027362"/>
              <a:gd name="connsiteY5" fmla="*/ 0 h 1885950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0 w 3036565"/>
              <a:gd name="connsiteY4" fmla="*/ 1885950 h 3892048"/>
              <a:gd name="connsiteX5" fmla="*/ 0 w 3036565"/>
              <a:gd name="connsiteY5" fmla="*/ 0 h 3892048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9203 w 3036565"/>
              <a:gd name="connsiteY4" fmla="*/ 3892047 h 3892048"/>
              <a:gd name="connsiteX5" fmla="*/ 0 w 3036565"/>
              <a:gd name="connsiteY5" fmla="*/ 0 h 389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6565" h="3892048">
                <a:moveTo>
                  <a:pt x="0" y="0"/>
                </a:moveTo>
                <a:lnTo>
                  <a:pt x="2528981" y="0"/>
                </a:lnTo>
                <a:cubicBezTo>
                  <a:pt x="2804229" y="0"/>
                  <a:pt x="3027362" y="223133"/>
                  <a:pt x="3027362" y="498381"/>
                </a:cubicBezTo>
                <a:cubicBezTo>
                  <a:pt x="3030430" y="1629603"/>
                  <a:pt x="3033497" y="2760826"/>
                  <a:pt x="3036565" y="3892048"/>
                </a:cubicBezTo>
                <a:lnTo>
                  <a:pt x="9203" y="3892047"/>
                </a:lnTo>
                <a:cubicBezTo>
                  <a:pt x="6135" y="2594698"/>
                  <a:pt x="3068" y="1297349"/>
                  <a:pt x="0" y="0"/>
                </a:cubicBez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>
                <a:solidFill>
                  <a:prstClr val="white"/>
                </a:solidFill>
              </a:rPr>
              <a:t>Колонтитул</a:t>
            </a: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9113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>
                <a:solidFill>
                  <a:prstClr val="white"/>
                </a:solidFill>
              </a:rPr>
              <a:t>Колонтитул</a:t>
            </a: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387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759937"/>
            <a:ext cx="4038600" cy="28346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759937"/>
            <a:ext cx="4038600" cy="28346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/>
              <a:t>Колонтитул</a:t>
            </a:r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Заголовок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5920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746133"/>
            <a:ext cx="6273934" cy="284849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>
                <a:solidFill>
                  <a:prstClr val="white"/>
                </a:solidFill>
              </a:rPr>
              <a:t>Колонтитул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Заголовок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848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759937"/>
            <a:ext cx="4038600" cy="28346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759937"/>
            <a:ext cx="4038600" cy="28346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>
                <a:solidFill>
                  <a:prstClr val="white"/>
                </a:solidFill>
              </a:rPr>
              <a:t>Колонтитул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Заголовок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5920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759937"/>
            <a:ext cx="5018388" cy="294303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5659438" y="1759744"/>
            <a:ext cx="3027362" cy="1414463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8" y="3288506"/>
            <a:ext cx="3027362" cy="1414463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498"/>
            <a:ext cx="8229600" cy="620315"/>
          </a:xfrm>
        </p:spPr>
        <p:txBody>
          <a:bodyPr/>
          <a:lstStyle/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30254609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9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457201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3276149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6097917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457201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3275819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6085706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3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9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319723"/>
            <a:ext cx="4038600" cy="12749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3319723"/>
            <a:ext cx="4038600" cy="12749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>
                <a:solidFill>
                  <a:prstClr val="white"/>
                </a:solidFill>
              </a:rPr>
              <a:t>Колонтитул</a:t>
            </a: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2993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759937"/>
            <a:ext cx="5018388" cy="294303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9" y="1770130"/>
            <a:ext cx="3036565" cy="2919036"/>
          </a:xfrm>
          <a:custGeom>
            <a:avLst/>
            <a:gdLst>
              <a:gd name="connsiteX0" fmla="*/ 0 w 3027362"/>
              <a:gd name="connsiteY0" fmla="*/ 0 h 1885950"/>
              <a:gd name="connsiteX1" fmla="*/ 2528981 w 3027362"/>
              <a:gd name="connsiteY1" fmla="*/ 0 h 1885950"/>
              <a:gd name="connsiteX2" fmla="*/ 3027362 w 3027362"/>
              <a:gd name="connsiteY2" fmla="*/ 498381 h 1885950"/>
              <a:gd name="connsiteX3" fmla="*/ 3027362 w 3027362"/>
              <a:gd name="connsiteY3" fmla="*/ 1885950 h 1885950"/>
              <a:gd name="connsiteX4" fmla="*/ 0 w 3027362"/>
              <a:gd name="connsiteY4" fmla="*/ 1885950 h 1885950"/>
              <a:gd name="connsiteX5" fmla="*/ 0 w 3027362"/>
              <a:gd name="connsiteY5" fmla="*/ 0 h 1885950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0 w 3036565"/>
              <a:gd name="connsiteY4" fmla="*/ 1885950 h 3892048"/>
              <a:gd name="connsiteX5" fmla="*/ 0 w 3036565"/>
              <a:gd name="connsiteY5" fmla="*/ 0 h 3892048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9203 w 3036565"/>
              <a:gd name="connsiteY4" fmla="*/ 3892047 h 3892048"/>
              <a:gd name="connsiteX5" fmla="*/ 0 w 3036565"/>
              <a:gd name="connsiteY5" fmla="*/ 0 h 389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6565" h="3892048">
                <a:moveTo>
                  <a:pt x="0" y="0"/>
                </a:moveTo>
                <a:lnTo>
                  <a:pt x="2528981" y="0"/>
                </a:lnTo>
                <a:cubicBezTo>
                  <a:pt x="2804229" y="0"/>
                  <a:pt x="3027362" y="223133"/>
                  <a:pt x="3027362" y="498381"/>
                </a:cubicBezTo>
                <a:cubicBezTo>
                  <a:pt x="3030430" y="1629603"/>
                  <a:pt x="3033497" y="2760826"/>
                  <a:pt x="3036565" y="3892048"/>
                </a:cubicBezTo>
                <a:lnTo>
                  <a:pt x="9203" y="3892047"/>
                </a:lnTo>
                <a:cubicBezTo>
                  <a:pt x="6135" y="2594698"/>
                  <a:pt x="3068" y="1297349"/>
                  <a:pt x="0" y="0"/>
                </a:cubicBez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>
                <a:solidFill>
                  <a:prstClr val="white"/>
                </a:solidFill>
              </a:rPr>
              <a:t>Колонтитул</a:t>
            </a: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9113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>
                <a:solidFill>
                  <a:prstClr val="white"/>
                </a:solidFill>
              </a:rPr>
              <a:t>Колонтитул</a:t>
            </a: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3878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746133"/>
            <a:ext cx="6273934" cy="284849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>
                <a:solidFill>
                  <a:prstClr val="white"/>
                </a:solidFill>
              </a:rPr>
              <a:t>Колонтитул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Заголовок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848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759937"/>
            <a:ext cx="4038600" cy="28346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759937"/>
            <a:ext cx="4038600" cy="28346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>
                <a:solidFill>
                  <a:prstClr val="white"/>
                </a:solidFill>
              </a:rPr>
              <a:t>Колонтитул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Заголовок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5920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759937"/>
            <a:ext cx="5018388" cy="294303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5659438" y="1759744"/>
            <a:ext cx="3027362" cy="1414463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8" y="3288506"/>
            <a:ext cx="3027362" cy="1414463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498"/>
            <a:ext cx="8229600" cy="620315"/>
          </a:xfrm>
        </p:spPr>
        <p:txBody>
          <a:bodyPr/>
          <a:lstStyle/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3025460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759937"/>
            <a:ext cx="5018388" cy="294303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5659438" y="1759744"/>
            <a:ext cx="3027362" cy="1414463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8" y="3288506"/>
            <a:ext cx="3027362" cy="1414463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498"/>
            <a:ext cx="8229600" cy="620315"/>
          </a:xfrm>
        </p:spPr>
        <p:txBody>
          <a:bodyPr/>
          <a:lstStyle/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30254609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9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457201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3276149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6097917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457201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3275819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6085706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3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9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319723"/>
            <a:ext cx="4038600" cy="12749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3319723"/>
            <a:ext cx="4038600" cy="12749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>
                <a:solidFill>
                  <a:prstClr val="white"/>
                </a:solidFill>
              </a:rPr>
              <a:t>Колонтитул</a:t>
            </a: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2993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759937"/>
            <a:ext cx="5018388" cy="294303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9" y="1770130"/>
            <a:ext cx="3036565" cy="2919036"/>
          </a:xfrm>
          <a:custGeom>
            <a:avLst/>
            <a:gdLst>
              <a:gd name="connsiteX0" fmla="*/ 0 w 3027362"/>
              <a:gd name="connsiteY0" fmla="*/ 0 h 1885950"/>
              <a:gd name="connsiteX1" fmla="*/ 2528981 w 3027362"/>
              <a:gd name="connsiteY1" fmla="*/ 0 h 1885950"/>
              <a:gd name="connsiteX2" fmla="*/ 3027362 w 3027362"/>
              <a:gd name="connsiteY2" fmla="*/ 498381 h 1885950"/>
              <a:gd name="connsiteX3" fmla="*/ 3027362 w 3027362"/>
              <a:gd name="connsiteY3" fmla="*/ 1885950 h 1885950"/>
              <a:gd name="connsiteX4" fmla="*/ 0 w 3027362"/>
              <a:gd name="connsiteY4" fmla="*/ 1885950 h 1885950"/>
              <a:gd name="connsiteX5" fmla="*/ 0 w 3027362"/>
              <a:gd name="connsiteY5" fmla="*/ 0 h 1885950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0 w 3036565"/>
              <a:gd name="connsiteY4" fmla="*/ 1885950 h 3892048"/>
              <a:gd name="connsiteX5" fmla="*/ 0 w 3036565"/>
              <a:gd name="connsiteY5" fmla="*/ 0 h 3892048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9203 w 3036565"/>
              <a:gd name="connsiteY4" fmla="*/ 3892047 h 3892048"/>
              <a:gd name="connsiteX5" fmla="*/ 0 w 3036565"/>
              <a:gd name="connsiteY5" fmla="*/ 0 h 389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6565" h="3892048">
                <a:moveTo>
                  <a:pt x="0" y="0"/>
                </a:moveTo>
                <a:lnTo>
                  <a:pt x="2528981" y="0"/>
                </a:lnTo>
                <a:cubicBezTo>
                  <a:pt x="2804229" y="0"/>
                  <a:pt x="3027362" y="223133"/>
                  <a:pt x="3027362" y="498381"/>
                </a:cubicBezTo>
                <a:cubicBezTo>
                  <a:pt x="3030430" y="1629603"/>
                  <a:pt x="3033497" y="2760826"/>
                  <a:pt x="3036565" y="3892048"/>
                </a:cubicBezTo>
                <a:lnTo>
                  <a:pt x="9203" y="3892047"/>
                </a:lnTo>
                <a:cubicBezTo>
                  <a:pt x="6135" y="2594698"/>
                  <a:pt x="3068" y="1297349"/>
                  <a:pt x="0" y="0"/>
                </a:cubicBez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>
                <a:solidFill>
                  <a:prstClr val="white"/>
                </a:solidFill>
              </a:rPr>
              <a:t>Колонтитул</a:t>
            </a: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9113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>
                <a:solidFill>
                  <a:prstClr val="white"/>
                </a:solidFill>
              </a:rPr>
              <a:t>Колонтитул</a:t>
            </a: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387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9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457201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3276149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6097917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457201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3275819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6085706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3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9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319723"/>
            <a:ext cx="4038600" cy="12749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3319723"/>
            <a:ext cx="4038600" cy="12749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/>
              <a:t>Колонтитул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299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759937"/>
            <a:ext cx="5018388" cy="294303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9" y="1770130"/>
            <a:ext cx="3036565" cy="2919036"/>
          </a:xfrm>
          <a:custGeom>
            <a:avLst/>
            <a:gdLst>
              <a:gd name="connsiteX0" fmla="*/ 0 w 3027362"/>
              <a:gd name="connsiteY0" fmla="*/ 0 h 1885950"/>
              <a:gd name="connsiteX1" fmla="*/ 2528981 w 3027362"/>
              <a:gd name="connsiteY1" fmla="*/ 0 h 1885950"/>
              <a:gd name="connsiteX2" fmla="*/ 3027362 w 3027362"/>
              <a:gd name="connsiteY2" fmla="*/ 498381 h 1885950"/>
              <a:gd name="connsiteX3" fmla="*/ 3027362 w 3027362"/>
              <a:gd name="connsiteY3" fmla="*/ 1885950 h 1885950"/>
              <a:gd name="connsiteX4" fmla="*/ 0 w 3027362"/>
              <a:gd name="connsiteY4" fmla="*/ 1885950 h 1885950"/>
              <a:gd name="connsiteX5" fmla="*/ 0 w 3027362"/>
              <a:gd name="connsiteY5" fmla="*/ 0 h 1885950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0 w 3036565"/>
              <a:gd name="connsiteY4" fmla="*/ 1885950 h 3892048"/>
              <a:gd name="connsiteX5" fmla="*/ 0 w 3036565"/>
              <a:gd name="connsiteY5" fmla="*/ 0 h 3892048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9203 w 3036565"/>
              <a:gd name="connsiteY4" fmla="*/ 3892047 h 3892048"/>
              <a:gd name="connsiteX5" fmla="*/ 0 w 3036565"/>
              <a:gd name="connsiteY5" fmla="*/ 0 h 389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6565" h="3892048">
                <a:moveTo>
                  <a:pt x="0" y="0"/>
                </a:moveTo>
                <a:lnTo>
                  <a:pt x="2528981" y="0"/>
                </a:lnTo>
                <a:cubicBezTo>
                  <a:pt x="2804229" y="0"/>
                  <a:pt x="3027362" y="223133"/>
                  <a:pt x="3027362" y="498381"/>
                </a:cubicBezTo>
                <a:cubicBezTo>
                  <a:pt x="3030430" y="1629603"/>
                  <a:pt x="3033497" y="2760826"/>
                  <a:pt x="3036565" y="3892048"/>
                </a:cubicBezTo>
                <a:lnTo>
                  <a:pt x="9203" y="3892047"/>
                </a:lnTo>
                <a:cubicBezTo>
                  <a:pt x="6135" y="2594698"/>
                  <a:pt x="3068" y="1297349"/>
                  <a:pt x="0" y="0"/>
                </a:cubicBez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/>
              <a:t>Колонтитул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911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/>
              <a:t>Колонтитул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387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599335"/>
            <a:ext cx="6400800" cy="22859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Редактируемый элемент</a:t>
            </a:r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solidFill>
                <a:srgbClr val="0230AC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solidFill>
                <a:srgbClr val="0230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799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599335"/>
            <a:ext cx="6400800" cy="22859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Город и год</a:t>
            </a:r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solidFill>
                <a:srgbClr val="0230AC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solidFill>
                <a:srgbClr val="0230AC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2926326"/>
            <a:ext cx="6400800" cy="705749"/>
          </a:xfrm>
        </p:spPr>
        <p:txBody>
          <a:bodyPr anchor="b">
            <a:normAutofit/>
          </a:bodyPr>
          <a:lstStyle>
            <a:lvl1pPr algn="ctr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Название презентации</a:t>
            </a:r>
            <a:endParaRPr 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3637205"/>
            <a:ext cx="6400800" cy="46290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aseline="0">
                <a:solidFill>
                  <a:schemeClr val="bg1"/>
                </a:solidFill>
              </a:defRPr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ru-RU"/>
              <a:t>Имя и контактные данные автора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45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3.xml"/><Relationship Id="rId9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30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4948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0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0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4948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329462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865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8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4948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00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0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4948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00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0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4948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00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0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2.jpeg"/><Relationship Id="rId7" Type="http://schemas.microsoft.com/office/2007/relationships/hdphoto" Target="../media/hdphoto2.wdp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10" Type="http://schemas.microsoft.com/office/2007/relationships/hdphoto" Target="../media/hdphoto3.wdp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11" Type="http://schemas.openxmlformats.org/officeDocument/2006/relationships/image" Target="../media/image34.svg"/><Relationship Id="rId5" Type="http://schemas.openxmlformats.org/officeDocument/2006/relationships/image" Target="../media/image30.pn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17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09078" y="1563074"/>
            <a:ext cx="7725844" cy="919734"/>
          </a:xfrm>
        </p:spPr>
        <p:txBody>
          <a:bodyPr>
            <a:noAutofit/>
          </a:bodyPr>
          <a:lstStyle/>
          <a:p>
            <a:r>
              <a:rPr lang="en-US" sz="2800" dirty="0">
                <a:latin typeface="Muller Black" pitchFamily="50" charset="-52"/>
              </a:rPr>
              <a:t>Parallel algorithms for the analysis and </a:t>
            </a:r>
            <a:br>
              <a:rPr lang="en-US" sz="2800" dirty="0">
                <a:latin typeface="Muller Black" pitchFamily="50" charset="-52"/>
              </a:rPr>
            </a:br>
            <a:r>
              <a:rPr lang="en-US" sz="2800" dirty="0">
                <a:latin typeface="Muller Black" pitchFamily="50" charset="-52"/>
              </a:rPr>
              <a:t>synthesis of data</a:t>
            </a:r>
            <a:endParaRPr lang="en-US" sz="2800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E5DA0FC-34F3-4370-A2F7-0566EAD46240}"/>
              </a:ext>
            </a:extLst>
          </p:cNvPr>
          <p:cNvSpPr txBox="1">
            <a:spLocks/>
          </p:cNvSpPr>
          <p:nvPr/>
        </p:nvSpPr>
        <p:spPr>
          <a:xfrm>
            <a:off x="597702" y="4157504"/>
            <a:ext cx="8229600" cy="66831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ea typeface="+mn-lt"/>
              <a:cs typeface="+mn-lt"/>
            </a:endParaRPr>
          </a:p>
          <a:p>
            <a:r>
              <a:rPr lang="en-US" sz="1800" dirty="0">
                <a:ea typeface="+mn-lt"/>
                <a:cs typeface="+mn-lt"/>
              </a:rPr>
              <a:t>Andri</a:t>
            </a:r>
            <a:r>
              <a:rPr lang="pl-PL" sz="1800" dirty="0">
                <a:ea typeface="+mn-lt"/>
                <a:cs typeface="+mn-lt"/>
              </a:rPr>
              <a:t>ushchenko Petr</a:t>
            </a:r>
            <a:r>
              <a:rPr lang="en-US" sz="1800" dirty="0">
                <a:ea typeface="+mn-lt"/>
                <a:cs typeface="+mn-lt"/>
              </a:rPr>
              <a:t>, PhD</a:t>
            </a:r>
            <a:endParaRPr lang="pl-PL" sz="18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0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4A643EF-8C8C-4A9F-9FD2-FA15E1FE37E7}"/>
              </a:ext>
            </a:extLst>
          </p:cNvPr>
          <p:cNvSpPr/>
          <p:nvPr/>
        </p:nvSpPr>
        <p:spPr>
          <a:xfrm>
            <a:off x="46008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0947A-E68E-4507-86BD-F4893AA68C1B}"/>
              </a:ext>
            </a:extLst>
          </p:cNvPr>
          <p:cNvSpPr/>
          <p:nvPr/>
        </p:nvSpPr>
        <p:spPr>
          <a:xfrm>
            <a:off x="0" y="86450"/>
            <a:ext cx="18261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Performance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42F625-F22C-4CED-80F9-A88F730F41C6}"/>
              </a:ext>
            </a:extLst>
          </p:cNvPr>
          <p:cNvSpPr txBox="1"/>
          <p:nvPr/>
        </p:nvSpPr>
        <p:spPr>
          <a:xfrm>
            <a:off x="189286" y="866602"/>
            <a:ext cx="6164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What determines the execution time of the program</a:t>
            </a:r>
            <a:r>
              <a:rPr lang="ru-RU" dirty="0"/>
              <a:t>?</a:t>
            </a:r>
          </a:p>
        </p:txBody>
      </p:sp>
      <p:pic>
        <p:nvPicPr>
          <p:cNvPr id="3" name="Рисунок 2" descr="Знак вопроса со сплошной заливкой">
            <a:extLst>
              <a:ext uri="{FF2B5EF4-FFF2-40B4-BE49-F238E27FC236}">
                <a16:creationId xmlns:a16="http://schemas.microsoft.com/office/drawing/2014/main" id="{AE69AD78-60F4-46AB-AD9A-2B251B1B0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5478" y="8215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24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0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4A643EF-8C8C-4A9F-9FD2-FA15E1FE37E7}"/>
              </a:ext>
            </a:extLst>
          </p:cNvPr>
          <p:cNvSpPr/>
          <p:nvPr/>
        </p:nvSpPr>
        <p:spPr>
          <a:xfrm>
            <a:off x="46008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0947A-E68E-4507-86BD-F4893AA68C1B}"/>
              </a:ext>
            </a:extLst>
          </p:cNvPr>
          <p:cNvSpPr/>
          <p:nvPr/>
        </p:nvSpPr>
        <p:spPr>
          <a:xfrm>
            <a:off x="0" y="86450"/>
            <a:ext cx="18261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Performance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42F625-F22C-4CED-80F9-A88F730F41C6}"/>
              </a:ext>
            </a:extLst>
          </p:cNvPr>
          <p:cNvSpPr txBox="1"/>
          <p:nvPr/>
        </p:nvSpPr>
        <p:spPr>
          <a:xfrm>
            <a:off x="189286" y="866602"/>
            <a:ext cx="61649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What determines the execution time of the program</a:t>
            </a:r>
            <a:r>
              <a:rPr lang="ru-RU" dirty="0"/>
              <a:t>?</a:t>
            </a:r>
          </a:p>
          <a:p>
            <a:r>
              <a:rPr lang="ru-RU" dirty="0"/>
              <a:t>	-</a:t>
            </a:r>
            <a:r>
              <a:rPr lang="en-US" dirty="0"/>
              <a:t>Arithmetic operations rate</a:t>
            </a:r>
            <a:endParaRPr lang="ru-RU" dirty="0"/>
          </a:p>
          <a:p>
            <a:r>
              <a:rPr lang="ru-RU" dirty="0"/>
              <a:t>	-</a:t>
            </a:r>
            <a:r>
              <a:rPr lang="en-US" dirty="0"/>
              <a:t>Data feed rate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4587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0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4A643EF-8C8C-4A9F-9FD2-FA15E1FE37E7}"/>
              </a:ext>
            </a:extLst>
          </p:cNvPr>
          <p:cNvSpPr/>
          <p:nvPr/>
        </p:nvSpPr>
        <p:spPr>
          <a:xfrm>
            <a:off x="46008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0947A-E68E-4507-86BD-F4893AA68C1B}"/>
              </a:ext>
            </a:extLst>
          </p:cNvPr>
          <p:cNvSpPr/>
          <p:nvPr/>
        </p:nvSpPr>
        <p:spPr>
          <a:xfrm>
            <a:off x="0" y="86450"/>
            <a:ext cx="18261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Performance</a:t>
            </a:r>
          </a:p>
        </p:txBody>
      </p:sp>
      <p:pic>
        <p:nvPicPr>
          <p:cNvPr id="6" name="Picture 2" descr="CPU-memory performance gap. Modelled after &amp;quot; Computer Architecture &amp;quot; :... |  Download Scientific Diagram">
            <a:extLst>
              <a:ext uri="{FF2B5EF4-FFF2-40B4-BE49-F238E27FC236}">
                <a16:creationId xmlns:a16="http://schemas.microsoft.com/office/drawing/2014/main" id="{A21E1D2A-F431-4CF3-918F-BDD0D1593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225" y="1601656"/>
            <a:ext cx="6323767" cy="351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AD1F7E-90F9-4A7D-BE1B-BC67C4D25434}"/>
              </a:ext>
            </a:extLst>
          </p:cNvPr>
          <p:cNvSpPr txBox="1"/>
          <p:nvPr/>
        </p:nvSpPr>
        <p:spPr>
          <a:xfrm>
            <a:off x="189286" y="866602"/>
            <a:ext cx="61649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What determines the execution time of the program</a:t>
            </a:r>
            <a:r>
              <a:rPr lang="ru-RU" dirty="0"/>
              <a:t>?</a:t>
            </a:r>
          </a:p>
          <a:p>
            <a:r>
              <a:rPr lang="ru-RU" dirty="0"/>
              <a:t>	-</a:t>
            </a:r>
            <a:r>
              <a:rPr lang="en-US" dirty="0"/>
              <a:t>Arithmetic operations rate</a:t>
            </a:r>
            <a:endParaRPr lang="ru-RU" dirty="0"/>
          </a:p>
          <a:p>
            <a:r>
              <a:rPr lang="ru-RU" dirty="0"/>
              <a:t>	-</a:t>
            </a:r>
            <a:r>
              <a:rPr lang="en-US" dirty="0"/>
              <a:t>Data feed rate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1291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0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4A643EF-8C8C-4A9F-9FD2-FA15E1FE37E7}"/>
              </a:ext>
            </a:extLst>
          </p:cNvPr>
          <p:cNvSpPr/>
          <p:nvPr/>
        </p:nvSpPr>
        <p:spPr>
          <a:xfrm>
            <a:off x="46008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0947A-E68E-4507-86BD-F4893AA68C1B}"/>
              </a:ext>
            </a:extLst>
          </p:cNvPr>
          <p:cNvSpPr/>
          <p:nvPr/>
        </p:nvSpPr>
        <p:spPr>
          <a:xfrm>
            <a:off x="0" y="86450"/>
            <a:ext cx="12490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Solution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550A06-FDAF-42CF-A331-D5486BCA01AF}"/>
              </a:ext>
            </a:extLst>
          </p:cNvPr>
          <p:cNvSpPr txBox="1"/>
          <p:nvPr/>
        </p:nvSpPr>
        <p:spPr>
          <a:xfrm>
            <a:off x="329068" y="738470"/>
            <a:ext cx="4618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Hierarchical Memory</a:t>
            </a:r>
            <a:endParaRPr lang="ru-RU" dirty="0"/>
          </a:p>
        </p:txBody>
      </p:sp>
      <p:pic>
        <p:nvPicPr>
          <p:cNvPr id="6148" name="Picture 4" descr="The Memory/Storage Hierarchy – The SSD Guy">
            <a:extLst>
              <a:ext uri="{FF2B5EF4-FFF2-40B4-BE49-F238E27FC236}">
                <a16:creationId xmlns:a16="http://schemas.microsoft.com/office/drawing/2014/main" id="{9B15FE27-6E09-4ECF-B358-4F1842DE1C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2" r="3830" b="5784"/>
          <a:stretch/>
        </p:blipFill>
        <p:spPr bwMode="auto">
          <a:xfrm>
            <a:off x="0" y="2271438"/>
            <a:ext cx="4011257" cy="2872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E048B3F-6373-4889-824B-4BB8078D2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569" y="955169"/>
            <a:ext cx="5139431" cy="418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776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70" name="Picture 14" descr="Открытая площадка хранения грузов и материалов | База Сатурн Ангарск">
            <a:extLst>
              <a:ext uri="{FF2B5EF4-FFF2-40B4-BE49-F238E27FC236}">
                <a16:creationId xmlns:a16="http://schemas.microsoft.com/office/drawing/2014/main" id="{F2CA51D0-1860-4B93-9F56-22EED21D9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836" y="2525629"/>
            <a:ext cx="2028909" cy="1136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0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4A643EF-8C8C-4A9F-9FD2-FA15E1FE37E7}"/>
              </a:ext>
            </a:extLst>
          </p:cNvPr>
          <p:cNvSpPr/>
          <p:nvPr/>
        </p:nvSpPr>
        <p:spPr>
          <a:xfrm>
            <a:off x="46008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0947A-E68E-4507-86BD-F4893AA68C1B}"/>
              </a:ext>
            </a:extLst>
          </p:cNvPr>
          <p:cNvSpPr/>
          <p:nvPr/>
        </p:nvSpPr>
        <p:spPr>
          <a:xfrm>
            <a:off x="0" y="86450"/>
            <a:ext cx="18261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Performance</a:t>
            </a:r>
          </a:p>
        </p:txBody>
      </p:sp>
      <p:pic>
        <p:nvPicPr>
          <p:cNvPr id="45060" name="Picture 4" descr="Валковая дробилка в Москве, цены: купить дробильное оборудование Sandvik">
            <a:extLst>
              <a:ext uri="{FF2B5EF4-FFF2-40B4-BE49-F238E27FC236}">
                <a16:creationId xmlns:a16="http://schemas.microsoft.com/office/drawing/2014/main" id="{4F047BF6-99A1-41C2-990F-B33FB273E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703" y="699544"/>
            <a:ext cx="2624249" cy="175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4" name="Picture 8" descr="Loading platform - Alapontlogistics - with safety railing">
            <a:extLst>
              <a:ext uri="{FF2B5EF4-FFF2-40B4-BE49-F238E27FC236}">
                <a16:creationId xmlns:a16="http://schemas.microsoft.com/office/drawing/2014/main" id="{C0512253-4421-42E3-B78C-125691110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571" r="92286">
                        <a14:foregroundMark x1="10000" y1="43714" x2="6857" y2="61143"/>
                        <a14:foregroundMark x1="6857" y1="61143" x2="10857" y2="56000"/>
                        <a14:foregroundMark x1="88000" y1="29429" x2="92286" y2="25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330" y="731578"/>
            <a:ext cx="2821824" cy="282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2" name="Picture 6" descr="Концепция рабочего класса Рабочий класс носит автошину колеса Работа  рабочего класса в работая форме Сильный рабочий класс с тело Стоковое  Изображение - изображение насчитывающей безопасность, напольно: 122067971">
            <a:extLst>
              <a:ext uri="{FF2B5EF4-FFF2-40B4-BE49-F238E27FC236}">
                <a16:creationId xmlns:a16="http://schemas.microsoft.com/office/drawing/2014/main" id="{621CF98A-16E3-4A69-8748-95E7B2822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385" b="98769" l="1254" r="89969">
                        <a14:foregroundMark x1="36677" y1="9615" x2="36677" y2="9615"/>
                        <a14:foregroundMark x1="34796" y1="8692" x2="37827" y2="11692"/>
                        <a14:foregroundMark x1="42215" y1="13231" x2="42529" y2="14385"/>
                        <a14:foregroundMark x1="42842" y1="14154" x2="34901" y2="4923"/>
                        <a14:foregroundMark x1="34901" y1="4923" x2="28631" y2="8077"/>
                        <a14:foregroundMark x1="14211" y1="29077" x2="1254" y2="39692"/>
                        <a14:foregroundMark x1="1254" y1="39692" x2="14420" y2="32000"/>
                        <a14:foregroundMark x1="14420" y1="32000" x2="15361" y2="29308"/>
                        <a14:foregroundMark x1="19122" y1="68538" x2="30199" y2="92923"/>
                        <a14:foregroundMark x1="30199" y1="92923" x2="40857" y2="99692"/>
                        <a14:foregroundMark x1="46606" y1="81690" x2="47858" y2="77769"/>
                        <a14:foregroundMark x1="40857" y1="99692" x2="46228" y2="82873"/>
                        <a14:foregroundMark x1="47858" y1="77769" x2="49007" y2="66462"/>
                        <a14:foregroundMark x1="49007" y1="66462" x2="57994" y2="58154"/>
                        <a14:foregroundMark x1="57994" y1="58154" x2="60815" y2="87000"/>
                        <a14:foregroundMark x1="60815" y1="87000" x2="73668" y2="93846"/>
                        <a14:foregroundMark x1="73668" y1="93846" x2="77847" y2="79923"/>
                        <a14:foregroundMark x1="77847" y1="79923" x2="72623" y2="67077"/>
                        <a14:foregroundMark x1="72623" y1="67077" x2="63323" y2="60077"/>
                        <a14:foregroundMark x1="63323" y1="60077" x2="56008" y2="59231"/>
                        <a14:foregroundMark x1="43365" y1="97692" x2="36050" y2="98846"/>
                        <a14:foregroundMark x1="32288" y1="4385" x2="34483" y2="4385"/>
                        <a14:foregroundMark x1="2508" y1="43846" x2="6792" y2="41308"/>
                        <a14:foregroundMark x1="7732" y1="40462" x2="7732" y2="40462"/>
                        <a14:foregroundMark x1="8359" y1="39769" x2="8359" y2="39769"/>
                        <a14:backgroundMark x1="56949" y1="18000" x2="70219" y2="27769"/>
                        <a14:backgroundMark x1="13584" y1="42692" x2="5538" y2="60769"/>
                        <a14:backgroundMark x1="50784" y1="45846" x2="51411" y2="50615"/>
                        <a14:backgroundMark x1="52665" y1="53769" x2="52038" y2="55385"/>
                        <a14:backgroundMark x1="48903" y1="43846" x2="49530" y2="45615"/>
                        <a14:backgroundMark x1="19436" y1="83692" x2="20376" y2="85231"/>
                        <a14:backgroundMark x1="49530" y1="81385" x2="49843" y2="83000"/>
                        <a14:backgroundMark x1="43051" y1="15769" x2="44619" y2="15769"/>
                        <a14:backgroundMark x1="8134" y1="40462" x2="9613" y2="40000"/>
                        <a14:backgroundMark x1="7110" y1="40782" x2="8134" y2="40462"/>
                        <a14:backgroundMark x1="8046" y1="39308" x2="11390" y2="388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84478" y="2882992"/>
            <a:ext cx="986259" cy="133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E739E77-BF08-444E-9AF7-4053B0358F97}"/>
              </a:ext>
            </a:extLst>
          </p:cNvPr>
          <p:cNvSpPr txBox="1"/>
          <p:nvPr/>
        </p:nvSpPr>
        <p:spPr>
          <a:xfrm>
            <a:off x="7038549" y="2532076"/>
            <a:ext cx="2152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Arithmetic logic unit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963B84-17BC-4846-9259-83E1A5F239D9}"/>
              </a:ext>
            </a:extLst>
          </p:cNvPr>
          <p:cNvSpPr txBox="1"/>
          <p:nvPr/>
        </p:nvSpPr>
        <p:spPr>
          <a:xfrm>
            <a:off x="5390640" y="2532076"/>
            <a:ext cx="765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</a:t>
            </a:r>
            <a:r>
              <a:rPr lang="en-US" dirty="0"/>
              <a:t>ache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418A95-63DD-4110-A872-F0FF4A721360}"/>
              </a:ext>
            </a:extLst>
          </p:cNvPr>
          <p:cNvSpPr txBox="1"/>
          <p:nvPr/>
        </p:nvSpPr>
        <p:spPr>
          <a:xfrm>
            <a:off x="675852" y="4736838"/>
            <a:ext cx="649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HDD</a:t>
            </a:r>
          </a:p>
        </p:txBody>
      </p:sp>
      <p:pic>
        <p:nvPicPr>
          <p:cNvPr id="45066" name="Picture 10" descr="3 Warehouse Technology Trends of 2020 | Flock Freight">
            <a:extLst>
              <a:ext uri="{FF2B5EF4-FFF2-40B4-BE49-F238E27FC236}">
                <a16:creationId xmlns:a16="http://schemas.microsoft.com/office/drawing/2014/main" id="{29436DE5-51D3-45E0-BD0F-A01D4BFDB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52" y="3246665"/>
            <a:ext cx="2178368" cy="145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8" name="Picture 12" descr="DAF Used Trucks- DAF Used Trucks">
            <a:extLst>
              <a:ext uri="{FF2B5EF4-FFF2-40B4-BE49-F238E27FC236}">
                <a16:creationId xmlns:a16="http://schemas.microsoft.com/office/drawing/2014/main" id="{DCF0F288-DC95-4EAA-8D3E-BB5B2956D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091" b="89899" l="9804" r="89804">
                        <a14:foregroundMark x1="15686" y1="57071" x2="19608" y2="25758"/>
                        <a14:foregroundMark x1="19608" y1="25758" x2="55294" y2="12626"/>
                        <a14:foregroundMark x1="55294" y1="12626" x2="79608" y2="19697"/>
                        <a14:foregroundMark x1="79608" y1="19697" x2="77647" y2="46970"/>
                        <a14:foregroundMark x1="77647" y1="46970" x2="53333" y2="48485"/>
                        <a14:foregroundMark x1="53333" y1="48485" x2="42745" y2="44949"/>
                        <a14:foregroundMark x1="49020" y1="20707" x2="29804" y2="11111"/>
                        <a14:foregroundMark x1="29804" y1="11111" x2="19608" y2="12626"/>
                        <a14:foregroundMark x1="40392" y1="11111" x2="45490" y2="10606"/>
                        <a14:foregroundMark x1="36078" y1="9091" x2="42745" y2="9596"/>
                        <a14:foregroundMark x1="14902" y1="47980" x2="15294" y2="41414"/>
                        <a14:foregroundMark x1="14902" y1="37374" x2="17647" y2="44444"/>
                        <a14:foregroundMark x1="56471" y1="59596" x2="66275" y2="570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11505" flipH="1">
            <a:off x="2103394" y="3776260"/>
            <a:ext cx="1277184" cy="99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F74FC1E-B1D0-4051-A2DA-54EABB53CB9C}"/>
              </a:ext>
            </a:extLst>
          </p:cNvPr>
          <p:cNvSpPr txBox="1"/>
          <p:nvPr/>
        </p:nvSpPr>
        <p:spPr>
          <a:xfrm>
            <a:off x="5774703" y="971777"/>
            <a:ext cx="145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7BA63D-6CA8-4E94-9A1E-435DB77367D0}"/>
              </a:ext>
            </a:extLst>
          </p:cNvPr>
          <p:cNvSpPr txBox="1"/>
          <p:nvPr/>
        </p:nvSpPr>
        <p:spPr>
          <a:xfrm>
            <a:off x="3534661" y="1814746"/>
            <a:ext cx="145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100</a:t>
            </a:r>
            <a:r>
              <a:rPr lang="en-US" dirty="0"/>
              <a:t>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233D77B-2EA5-475C-8FF3-8AA79C04BF53}"/>
              </a:ext>
            </a:extLst>
          </p:cNvPr>
          <p:cNvSpPr txBox="1"/>
          <p:nvPr/>
        </p:nvSpPr>
        <p:spPr>
          <a:xfrm>
            <a:off x="1869339" y="2494493"/>
            <a:ext cx="145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1000</a:t>
            </a:r>
            <a:r>
              <a:rPr lang="en-US" dirty="0"/>
              <a:t>Km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761BC9-4DCC-48D1-84C7-98ABF77A5FA4}"/>
              </a:ext>
            </a:extLst>
          </p:cNvPr>
          <p:cNvSpPr txBox="1"/>
          <p:nvPr/>
        </p:nvSpPr>
        <p:spPr>
          <a:xfrm>
            <a:off x="3726081" y="3675500"/>
            <a:ext cx="765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RAM</a:t>
            </a:r>
          </a:p>
        </p:txBody>
      </p:sp>
    </p:spTree>
    <p:extLst>
      <p:ext uri="{BB962C8B-B14F-4D97-AF65-F5344CB8AC3E}">
        <p14:creationId xmlns:p14="http://schemas.microsoft.com/office/powerpoint/2010/main" val="4276967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0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4A643EF-8C8C-4A9F-9FD2-FA15E1FE37E7}"/>
              </a:ext>
            </a:extLst>
          </p:cNvPr>
          <p:cNvSpPr/>
          <p:nvPr/>
        </p:nvSpPr>
        <p:spPr>
          <a:xfrm>
            <a:off x="46008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0947A-E68E-4507-86BD-F4893AA68C1B}"/>
              </a:ext>
            </a:extLst>
          </p:cNvPr>
          <p:cNvSpPr/>
          <p:nvPr/>
        </p:nvSpPr>
        <p:spPr>
          <a:xfrm>
            <a:off x="0" y="86450"/>
            <a:ext cx="27940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 locality of reference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550A06-FDAF-42CF-A331-D5486BCA01AF}"/>
              </a:ext>
            </a:extLst>
          </p:cNvPr>
          <p:cNvSpPr txBox="1"/>
          <p:nvPr/>
        </p:nvSpPr>
        <p:spPr>
          <a:xfrm>
            <a:off x="131044" y="656931"/>
            <a:ext cx="85586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Temporal locality</a:t>
            </a:r>
            <a:r>
              <a:rPr lang="en-US" dirty="0"/>
              <a:t>: If at one point a particular memory location is referenced, then it is likely that the same location will be referenced again in the near future. </a:t>
            </a:r>
            <a:endParaRPr lang="ru-RU" dirty="0"/>
          </a:p>
          <a:p>
            <a:r>
              <a:rPr lang="en-US" b="1" dirty="0"/>
              <a:t>Spatial locality</a:t>
            </a:r>
            <a:r>
              <a:rPr lang="en-US" dirty="0"/>
              <a:t>: If a particular storage location is referenced at a particular time, then it is likely that nearby memory locations will be referenced in the near future.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B961BE-1832-4485-98BB-63EF9EFC26CB}"/>
              </a:ext>
            </a:extLst>
          </p:cNvPr>
          <p:cNvSpPr txBox="1"/>
          <p:nvPr/>
        </p:nvSpPr>
        <p:spPr>
          <a:xfrm>
            <a:off x="0" y="3337926"/>
            <a:ext cx="4456973" cy="1513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0..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0..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0..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C[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][j] </a:t>
            </a:r>
            <a:r>
              <a:rPr lang="en-US" sz="12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C[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][j] </a:t>
            </a:r>
            <a:r>
              <a:rPr lang="en-US" sz="12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A[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][k] </a:t>
            </a:r>
            <a:r>
              <a:rPr lang="en-US" sz="12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B[k][j]</a:t>
            </a:r>
            <a:r>
              <a:rPr lang="en-US" sz="12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DCDF7F-4FA2-4B0D-B406-56AAD36442E0}"/>
              </a:ext>
            </a:extLst>
          </p:cNvPr>
          <p:cNvSpPr txBox="1"/>
          <p:nvPr/>
        </p:nvSpPr>
        <p:spPr>
          <a:xfrm>
            <a:off x="4892332" y="3337926"/>
            <a:ext cx="4456973" cy="1513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0..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0..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0..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C[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][j] </a:t>
            </a:r>
            <a:r>
              <a:rPr lang="en-US" sz="12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C[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][j] </a:t>
            </a:r>
            <a:r>
              <a:rPr lang="en-US" sz="12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A[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][k] </a:t>
            </a:r>
            <a:r>
              <a:rPr lang="en-US" sz="12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B[k][j]</a:t>
            </a:r>
            <a:r>
              <a:rPr lang="en-US" sz="12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Рисунок 14" descr="Знак вопроса со сплошной заливкой">
            <a:extLst>
              <a:ext uri="{FF2B5EF4-FFF2-40B4-BE49-F238E27FC236}">
                <a16:creationId xmlns:a16="http://schemas.microsoft.com/office/drawing/2014/main" id="{ED2169B8-E251-4666-9F87-C1AD72CE2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60253" y="25886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89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0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4A643EF-8C8C-4A9F-9FD2-FA15E1FE37E7}"/>
              </a:ext>
            </a:extLst>
          </p:cNvPr>
          <p:cNvSpPr/>
          <p:nvPr/>
        </p:nvSpPr>
        <p:spPr>
          <a:xfrm>
            <a:off x="46008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0947A-E68E-4507-86BD-F4893AA68C1B}"/>
              </a:ext>
            </a:extLst>
          </p:cNvPr>
          <p:cNvSpPr/>
          <p:nvPr/>
        </p:nvSpPr>
        <p:spPr>
          <a:xfrm>
            <a:off x="0" y="86450"/>
            <a:ext cx="27940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 locality of reference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FBE936-B171-4072-ADEA-04599932AA82}"/>
                  </a:ext>
                </a:extLst>
              </p:cNvPr>
              <p:cNvSpPr txBox="1"/>
              <p:nvPr/>
            </p:nvSpPr>
            <p:spPr>
              <a:xfrm>
                <a:off x="-152069" y="857698"/>
                <a:ext cx="2339288" cy="8259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FBE936-B171-4072-ADEA-04599932A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2069" y="857698"/>
                <a:ext cx="2339288" cy="8259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858526D-3EE6-4224-94A9-FF624B1B1D3E}"/>
                  </a:ext>
                </a:extLst>
              </p:cNvPr>
              <p:cNvSpPr txBox="1"/>
              <p:nvPr/>
            </p:nvSpPr>
            <p:spPr>
              <a:xfrm>
                <a:off x="4499556" y="2202418"/>
                <a:ext cx="45865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ru-RU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ru-RU" i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ru-RU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ru-RU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858526D-3EE6-4224-94A9-FF624B1B1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556" y="2202418"/>
                <a:ext cx="4586560" cy="369332"/>
              </a:xfrm>
              <a:prstGeom prst="rect">
                <a:avLst/>
              </a:prstGeom>
              <a:blipFill>
                <a:blip r:embed="rId3"/>
                <a:stretch>
                  <a:fillRect l="-398"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9018ADC-7972-40A5-8A5A-5B1F1271E28B}"/>
              </a:ext>
            </a:extLst>
          </p:cNvPr>
          <p:cNvSpPr/>
          <p:nvPr/>
        </p:nvSpPr>
        <p:spPr>
          <a:xfrm>
            <a:off x="115385" y="822754"/>
            <a:ext cx="1770558" cy="302859"/>
          </a:xfrm>
          <a:prstGeom prst="rect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84B8FBB-BD45-4BBF-914E-797229A730AC}"/>
              </a:ext>
            </a:extLst>
          </p:cNvPr>
          <p:cNvSpPr/>
          <p:nvPr/>
        </p:nvSpPr>
        <p:spPr>
          <a:xfrm>
            <a:off x="4577697" y="2268891"/>
            <a:ext cx="1338596" cy="302859"/>
          </a:xfrm>
          <a:prstGeom prst="rect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2CB6C84A-8214-49AD-8E30-23E73ACE2712}"/>
              </a:ext>
            </a:extLst>
          </p:cNvPr>
          <p:cNvSpPr/>
          <p:nvPr/>
        </p:nvSpPr>
        <p:spPr>
          <a:xfrm>
            <a:off x="115385" y="1124409"/>
            <a:ext cx="1770558" cy="302859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9D283F7-1F0A-47E5-A385-4C1540EE44F8}"/>
              </a:ext>
            </a:extLst>
          </p:cNvPr>
          <p:cNvSpPr/>
          <p:nvPr/>
        </p:nvSpPr>
        <p:spPr>
          <a:xfrm>
            <a:off x="5916293" y="2268890"/>
            <a:ext cx="1292974" cy="302859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E1B5998-A974-4B4D-A7BD-A5BE79F48C99}"/>
              </a:ext>
            </a:extLst>
          </p:cNvPr>
          <p:cNvSpPr/>
          <p:nvPr/>
        </p:nvSpPr>
        <p:spPr>
          <a:xfrm>
            <a:off x="115385" y="1427268"/>
            <a:ext cx="1770558" cy="302859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3ACEE33-C86F-4473-8BD1-E87F9ABEF4DD}"/>
              </a:ext>
            </a:extLst>
          </p:cNvPr>
          <p:cNvSpPr/>
          <p:nvPr/>
        </p:nvSpPr>
        <p:spPr>
          <a:xfrm>
            <a:off x="7206893" y="2268890"/>
            <a:ext cx="1470073" cy="302859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578FA9-D84E-4358-A24E-10B4F946B490}"/>
              </a:ext>
            </a:extLst>
          </p:cNvPr>
          <p:cNvSpPr txBox="1"/>
          <p:nvPr/>
        </p:nvSpPr>
        <p:spPr>
          <a:xfrm>
            <a:off x="5999827" y="1828222"/>
            <a:ext cx="1207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Memory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DB72A6-9191-4B68-B207-55A16283ECF3}"/>
              </a:ext>
            </a:extLst>
          </p:cNvPr>
          <p:cNvSpPr txBox="1"/>
          <p:nvPr/>
        </p:nvSpPr>
        <p:spPr>
          <a:xfrm>
            <a:off x="640471" y="509842"/>
            <a:ext cx="1207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Matrix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3037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0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4A643EF-8C8C-4A9F-9FD2-FA15E1FE37E7}"/>
              </a:ext>
            </a:extLst>
          </p:cNvPr>
          <p:cNvSpPr/>
          <p:nvPr/>
        </p:nvSpPr>
        <p:spPr>
          <a:xfrm>
            <a:off x="46008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0947A-E68E-4507-86BD-F4893AA68C1B}"/>
              </a:ext>
            </a:extLst>
          </p:cNvPr>
          <p:cNvSpPr/>
          <p:nvPr/>
        </p:nvSpPr>
        <p:spPr>
          <a:xfrm>
            <a:off x="0" y="86450"/>
            <a:ext cx="27940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 locality of reference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FBE936-B171-4072-ADEA-04599932AA82}"/>
                  </a:ext>
                </a:extLst>
              </p:cNvPr>
              <p:cNvSpPr txBox="1"/>
              <p:nvPr/>
            </p:nvSpPr>
            <p:spPr>
              <a:xfrm>
                <a:off x="-152069" y="857698"/>
                <a:ext cx="2339288" cy="8259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FBE936-B171-4072-ADEA-04599932A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2069" y="857698"/>
                <a:ext cx="2339288" cy="8259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858526D-3EE6-4224-94A9-FF624B1B1D3E}"/>
                  </a:ext>
                </a:extLst>
              </p:cNvPr>
              <p:cNvSpPr txBox="1"/>
              <p:nvPr/>
            </p:nvSpPr>
            <p:spPr>
              <a:xfrm>
                <a:off x="4499556" y="2202418"/>
                <a:ext cx="45865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ru-RU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ru-RU" i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ru-RU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ru-RU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858526D-3EE6-4224-94A9-FF624B1B1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556" y="2202418"/>
                <a:ext cx="4586560" cy="369332"/>
              </a:xfrm>
              <a:prstGeom prst="rect">
                <a:avLst/>
              </a:prstGeom>
              <a:blipFill>
                <a:blip r:embed="rId3"/>
                <a:stretch>
                  <a:fillRect l="-398"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9018ADC-7972-40A5-8A5A-5B1F1271E28B}"/>
              </a:ext>
            </a:extLst>
          </p:cNvPr>
          <p:cNvSpPr/>
          <p:nvPr/>
        </p:nvSpPr>
        <p:spPr>
          <a:xfrm>
            <a:off x="3523463" y="810488"/>
            <a:ext cx="1770558" cy="302859"/>
          </a:xfrm>
          <a:prstGeom prst="rect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84B8FBB-BD45-4BBF-914E-797229A730AC}"/>
              </a:ext>
            </a:extLst>
          </p:cNvPr>
          <p:cNvSpPr/>
          <p:nvPr/>
        </p:nvSpPr>
        <p:spPr>
          <a:xfrm>
            <a:off x="4577697" y="2268891"/>
            <a:ext cx="1338596" cy="302859"/>
          </a:xfrm>
          <a:prstGeom prst="rect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2CB6C84A-8214-49AD-8E30-23E73ACE2712}"/>
              </a:ext>
            </a:extLst>
          </p:cNvPr>
          <p:cNvSpPr/>
          <p:nvPr/>
        </p:nvSpPr>
        <p:spPr>
          <a:xfrm>
            <a:off x="5390760" y="821550"/>
            <a:ext cx="1770558" cy="302859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9D283F7-1F0A-47E5-A385-4C1540EE44F8}"/>
              </a:ext>
            </a:extLst>
          </p:cNvPr>
          <p:cNvSpPr/>
          <p:nvPr/>
        </p:nvSpPr>
        <p:spPr>
          <a:xfrm>
            <a:off x="4600508" y="2694769"/>
            <a:ext cx="1292974" cy="302859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E1B5998-A974-4B4D-A7BD-A5BE79F48C99}"/>
              </a:ext>
            </a:extLst>
          </p:cNvPr>
          <p:cNvSpPr/>
          <p:nvPr/>
        </p:nvSpPr>
        <p:spPr>
          <a:xfrm>
            <a:off x="7258057" y="821550"/>
            <a:ext cx="1770558" cy="302859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3ACEE33-C86F-4473-8BD1-E87F9ABEF4DD}"/>
              </a:ext>
            </a:extLst>
          </p:cNvPr>
          <p:cNvSpPr/>
          <p:nvPr/>
        </p:nvSpPr>
        <p:spPr>
          <a:xfrm>
            <a:off x="4572000" y="3168382"/>
            <a:ext cx="1306815" cy="302859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578FA9-D84E-4358-A24E-10B4F946B490}"/>
              </a:ext>
            </a:extLst>
          </p:cNvPr>
          <p:cNvSpPr txBox="1"/>
          <p:nvPr/>
        </p:nvSpPr>
        <p:spPr>
          <a:xfrm>
            <a:off x="5999827" y="1828222"/>
            <a:ext cx="1207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Memory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DB72A6-9191-4B68-B207-55A16283ECF3}"/>
              </a:ext>
            </a:extLst>
          </p:cNvPr>
          <p:cNvSpPr txBox="1"/>
          <p:nvPr/>
        </p:nvSpPr>
        <p:spPr>
          <a:xfrm>
            <a:off x="640471" y="509842"/>
            <a:ext cx="1207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Matrix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60F2C1-7A1B-406D-AEE7-C2A109198718}"/>
              </a:ext>
            </a:extLst>
          </p:cNvPr>
          <p:cNvSpPr txBox="1"/>
          <p:nvPr/>
        </p:nvSpPr>
        <p:spPr>
          <a:xfrm>
            <a:off x="0" y="1776725"/>
            <a:ext cx="4456973" cy="1513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0..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0..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0..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c[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][j] </a:t>
            </a:r>
            <a:r>
              <a:rPr lang="en-US" sz="12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c[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][j] </a:t>
            </a:r>
            <a:r>
              <a:rPr lang="en-US" sz="12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a[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][k] </a:t>
            </a:r>
            <a:r>
              <a:rPr lang="en-US" sz="12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b[k][j]</a:t>
            </a:r>
            <a:r>
              <a:rPr lang="en-US" sz="12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FBE900F-E34C-479D-92F0-91A359791E23}"/>
                  </a:ext>
                </a:extLst>
              </p:cNvPr>
              <p:cNvSpPr txBox="1"/>
              <p:nvPr/>
            </p:nvSpPr>
            <p:spPr>
              <a:xfrm>
                <a:off x="3454890" y="758153"/>
                <a:ext cx="5735704" cy="984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d>
                      <m:dPr>
                        <m:ctrlPr>
                          <a:rPr lang="ru-RU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ru-RU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02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*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ru-RU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02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=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ru-RU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02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FBE900F-E34C-479D-92F0-91A359791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890" y="758153"/>
                <a:ext cx="5735704" cy="9840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628D484-4B3A-4B27-916E-7201E1168A10}"/>
                  </a:ext>
                </a:extLst>
              </p:cNvPr>
              <p:cNvSpPr txBox="1"/>
              <p:nvPr/>
            </p:nvSpPr>
            <p:spPr>
              <a:xfrm>
                <a:off x="4499556" y="2646610"/>
                <a:ext cx="45865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ru-RU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ru-RU" i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ru-RU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ru-RU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628D484-4B3A-4B27-916E-7201E1168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556" y="2646610"/>
                <a:ext cx="4586560" cy="369332"/>
              </a:xfrm>
              <a:prstGeom prst="rect">
                <a:avLst/>
              </a:prstGeom>
              <a:blipFill>
                <a:blip r:embed="rId5"/>
                <a:stretch>
                  <a:fillRect l="-398"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12">
                <a:extLst>
                  <a:ext uri="{FF2B5EF4-FFF2-40B4-BE49-F238E27FC236}">
                    <a16:creationId xmlns:a16="http://schemas.microsoft.com/office/drawing/2014/main" id="{B858526D-3EE6-4224-94A9-FF624B1B1D3E}"/>
                  </a:ext>
                </a:extLst>
              </p:cNvPr>
              <p:cNvSpPr txBox="1"/>
              <p:nvPr/>
            </p:nvSpPr>
            <p:spPr>
              <a:xfrm>
                <a:off x="4499556" y="3090802"/>
                <a:ext cx="45865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ru-RU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 i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ru-RU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ru-RU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28" name="TextBox 12">
                <a:extLst>
                  <a:ext uri="{FF2B5EF4-FFF2-40B4-BE49-F238E27FC236}">
                    <a16:creationId xmlns:a16="http://schemas.microsoft.com/office/drawing/2014/main" id="{B858526D-3EE6-4224-94A9-FF624B1B1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556" y="3090802"/>
                <a:ext cx="4586560" cy="369332"/>
              </a:xfrm>
              <a:prstGeom prst="rect">
                <a:avLst/>
              </a:prstGeom>
              <a:blipFill>
                <a:blip r:embed="rId6"/>
                <a:stretch>
                  <a:fillRect l="-398"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5129DF19-C4F6-40F1-8A93-9F3A84F6FA02}"/>
              </a:ext>
            </a:extLst>
          </p:cNvPr>
          <p:cNvSpPr txBox="1"/>
          <p:nvPr/>
        </p:nvSpPr>
        <p:spPr>
          <a:xfrm>
            <a:off x="6008004" y="3599751"/>
            <a:ext cx="1207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Registers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BCE8E75-0AAC-4CC5-BF40-38D59168D36A}"/>
                  </a:ext>
                </a:extLst>
              </p:cNvPr>
              <p:cNvSpPr txBox="1"/>
              <p:nvPr/>
            </p:nvSpPr>
            <p:spPr>
              <a:xfrm>
                <a:off x="4511432" y="4008613"/>
                <a:ext cx="45865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ru-RU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ru-RU" i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BCE8E75-0AAC-4CC5-BF40-38D59168D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432" y="4008613"/>
                <a:ext cx="4586560" cy="369332"/>
              </a:xfrm>
              <a:prstGeom prst="rect">
                <a:avLst/>
              </a:prstGeom>
              <a:blipFill>
                <a:blip r:embed="rId7"/>
                <a:stretch>
                  <a:fillRect l="-399" t="-10000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371E256E-3A70-46E5-BE95-40CB418B140F}"/>
              </a:ext>
            </a:extLst>
          </p:cNvPr>
          <p:cNvSpPr/>
          <p:nvPr/>
        </p:nvSpPr>
        <p:spPr>
          <a:xfrm>
            <a:off x="4563190" y="4094672"/>
            <a:ext cx="1338596" cy="302859"/>
          </a:xfrm>
          <a:prstGeom prst="rect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79174EA3-B20A-4E27-BD45-06FAA6686769}"/>
              </a:ext>
            </a:extLst>
          </p:cNvPr>
          <p:cNvSpPr/>
          <p:nvPr/>
        </p:nvSpPr>
        <p:spPr>
          <a:xfrm>
            <a:off x="5922096" y="4094671"/>
            <a:ext cx="1292974" cy="302859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4C5E2BFD-C262-4FC1-B1C9-0707A320B198}"/>
              </a:ext>
            </a:extLst>
          </p:cNvPr>
          <p:cNvSpPr/>
          <p:nvPr/>
        </p:nvSpPr>
        <p:spPr>
          <a:xfrm>
            <a:off x="7206893" y="4088327"/>
            <a:ext cx="1306815" cy="302859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5DEB59-367D-4F06-9CBA-8B65E74654F1}"/>
              </a:ext>
            </a:extLst>
          </p:cNvPr>
          <p:cNvSpPr txBox="1"/>
          <p:nvPr/>
        </p:nvSpPr>
        <p:spPr>
          <a:xfrm>
            <a:off x="29900" y="3323755"/>
            <a:ext cx="46710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=0, j=0, k=0</a:t>
            </a:r>
            <a:endParaRPr lang="ru-RU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F562F1-7066-4988-A32C-E3284FFCE79C}"/>
              </a:ext>
            </a:extLst>
          </p:cNvPr>
          <p:cNvSpPr txBox="1"/>
          <p:nvPr/>
        </p:nvSpPr>
        <p:spPr>
          <a:xfrm>
            <a:off x="29900" y="3743865"/>
            <a:ext cx="46710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][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sz="14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c[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][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sz="14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a[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][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sz="14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b[0][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14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530AA79-24AC-416A-BA95-086F62860BD3}"/>
              </a:ext>
            </a:extLst>
          </p:cNvPr>
          <p:cNvSpPr txBox="1"/>
          <p:nvPr/>
        </p:nvSpPr>
        <p:spPr>
          <a:xfrm>
            <a:off x="29900" y="4453297"/>
            <a:ext cx="46710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][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sz="14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c[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][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sz="14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a[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][1] </a:t>
            </a:r>
            <a:r>
              <a:rPr lang="en-US" sz="14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b[1][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14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01E2BA2-3E9B-4B7F-8E5E-05F79F8187AB}"/>
              </a:ext>
            </a:extLst>
          </p:cNvPr>
          <p:cNvSpPr txBox="1"/>
          <p:nvPr/>
        </p:nvSpPr>
        <p:spPr>
          <a:xfrm>
            <a:off x="29900" y="4104693"/>
            <a:ext cx="46710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=0, j=0, k=1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460700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0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4A643EF-8C8C-4A9F-9FD2-FA15E1FE37E7}"/>
              </a:ext>
            </a:extLst>
          </p:cNvPr>
          <p:cNvSpPr/>
          <p:nvPr/>
        </p:nvSpPr>
        <p:spPr>
          <a:xfrm>
            <a:off x="46008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0947A-E68E-4507-86BD-F4893AA68C1B}"/>
              </a:ext>
            </a:extLst>
          </p:cNvPr>
          <p:cNvSpPr/>
          <p:nvPr/>
        </p:nvSpPr>
        <p:spPr>
          <a:xfrm>
            <a:off x="0" y="86450"/>
            <a:ext cx="27940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 locality of reference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FBE936-B171-4072-ADEA-04599932AA82}"/>
                  </a:ext>
                </a:extLst>
              </p:cNvPr>
              <p:cNvSpPr txBox="1"/>
              <p:nvPr/>
            </p:nvSpPr>
            <p:spPr>
              <a:xfrm>
                <a:off x="-152069" y="857698"/>
                <a:ext cx="2339288" cy="8259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FBE936-B171-4072-ADEA-04599932A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2069" y="857698"/>
                <a:ext cx="2339288" cy="8259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858526D-3EE6-4224-94A9-FF624B1B1D3E}"/>
                  </a:ext>
                </a:extLst>
              </p:cNvPr>
              <p:cNvSpPr txBox="1"/>
              <p:nvPr/>
            </p:nvSpPr>
            <p:spPr>
              <a:xfrm>
                <a:off x="4499556" y="2202418"/>
                <a:ext cx="45865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ru-RU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ru-RU" i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ru-RU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ru-RU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858526D-3EE6-4224-94A9-FF624B1B1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556" y="2202418"/>
                <a:ext cx="4586560" cy="369332"/>
              </a:xfrm>
              <a:prstGeom prst="rect">
                <a:avLst/>
              </a:prstGeom>
              <a:blipFill>
                <a:blip r:embed="rId3"/>
                <a:stretch>
                  <a:fillRect l="-398"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9018ADC-7972-40A5-8A5A-5B1F1271E28B}"/>
              </a:ext>
            </a:extLst>
          </p:cNvPr>
          <p:cNvSpPr/>
          <p:nvPr/>
        </p:nvSpPr>
        <p:spPr>
          <a:xfrm>
            <a:off x="3523463" y="810488"/>
            <a:ext cx="1770558" cy="302859"/>
          </a:xfrm>
          <a:prstGeom prst="rect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84B8FBB-BD45-4BBF-914E-797229A730AC}"/>
              </a:ext>
            </a:extLst>
          </p:cNvPr>
          <p:cNvSpPr/>
          <p:nvPr/>
        </p:nvSpPr>
        <p:spPr>
          <a:xfrm>
            <a:off x="4577697" y="2268891"/>
            <a:ext cx="1338596" cy="302859"/>
          </a:xfrm>
          <a:prstGeom prst="rect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2CB6C84A-8214-49AD-8E30-23E73ACE2712}"/>
              </a:ext>
            </a:extLst>
          </p:cNvPr>
          <p:cNvSpPr/>
          <p:nvPr/>
        </p:nvSpPr>
        <p:spPr>
          <a:xfrm>
            <a:off x="5390760" y="821550"/>
            <a:ext cx="1770558" cy="302859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9D283F7-1F0A-47E5-A385-4C1540EE44F8}"/>
              </a:ext>
            </a:extLst>
          </p:cNvPr>
          <p:cNvSpPr/>
          <p:nvPr/>
        </p:nvSpPr>
        <p:spPr>
          <a:xfrm>
            <a:off x="4600508" y="2694769"/>
            <a:ext cx="1292974" cy="302859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E1B5998-A974-4B4D-A7BD-A5BE79F48C99}"/>
              </a:ext>
            </a:extLst>
          </p:cNvPr>
          <p:cNvSpPr/>
          <p:nvPr/>
        </p:nvSpPr>
        <p:spPr>
          <a:xfrm>
            <a:off x="7258057" y="821550"/>
            <a:ext cx="1770558" cy="302859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3ACEE33-C86F-4473-8BD1-E87F9ABEF4DD}"/>
              </a:ext>
            </a:extLst>
          </p:cNvPr>
          <p:cNvSpPr/>
          <p:nvPr/>
        </p:nvSpPr>
        <p:spPr>
          <a:xfrm>
            <a:off x="4572000" y="3168382"/>
            <a:ext cx="1306815" cy="302859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578FA9-D84E-4358-A24E-10B4F946B490}"/>
              </a:ext>
            </a:extLst>
          </p:cNvPr>
          <p:cNvSpPr txBox="1"/>
          <p:nvPr/>
        </p:nvSpPr>
        <p:spPr>
          <a:xfrm>
            <a:off x="5999827" y="1828222"/>
            <a:ext cx="1207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Memory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DB72A6-9191-4B68-B207-55A16283ECF3}"/>
              </a:ext>
            </a:extLst>
          </p:cNvPr>
          <p:cNvSpPr txBox="1"/>
          <p:nvPr/>
        </p:nvSpPr>
        <p:spPr>
          <a:xfrm>
            <a:off x="640471" y="509842"/>
            <a:ext cx="1207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Matrix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60F2C1-7A1B-406D-AEE7-C2A109198718}"/>
              </a:ext>
            </a:extLst>
          </p:cNvPr>
          <p:cNvSpPr txBox="1"/>
          <p:nvPr/>
        </p:nvSpPr>
        <p:spPr>
          <a:xfrm>
            <a:off x="0" y="1776725"/>
            <a:ext cx="4456973" cy="1513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0..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0..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0..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c[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][j] </a:t>
            </a:r>
            <a:r>
              <a:rPr lang="en-US" sz="12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c[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][j] </a:t>
            </a:r>
            <a:r>
              <a:rPr lang="en-US" sz="12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a[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][k] </a:t>
            </a:r>
            <a:r>
              <a:rPr lang="en-US" sz="12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b[k][j]</a:t>
            </a:r>
            <a:r>
              <a:rPr lang="en-US" sz="12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FBE900F-E34C-479D-92F0-91A359791E23}"/>
                  </a:ext>
                </a:extLst>
              </p:cNvPr>
              <p:cNvSpPr txBox="1"/>
              <p:nvPr/>
            </p:nvSpPr>
            <p:spPr>
              <a:xfrm>
                <a:off x="3454890" y="758153"/>
                <a:ext cx="5735704" cy="984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d>
                      <m:dPr>
                        <m:ctrlPr>
                          <a:rPr lang="ru-RU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ru-RU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02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*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ru-RU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02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=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ru-RU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02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FBE900F-E34C-479D-92F0-91A359791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890" y="758153"/>
                <a:ext cx="5735704" cy="9840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628D484-4B3A-4B27-916E-7201E1168A10}"/>
                  </a:ext>
                </a:extLst>
              </p:cNvPr>
              <p:cNvSpPr txBox="1"/>
              <p:nvPr/>
            </p:nvSpPr>
            <p:spPr>
              <a:xfrm>
                <a:off x="4499556" y="2646610"/>
                <a:ext cx="45865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ru-RU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ru-RU" i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ru-RU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ru-RU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628D484-4B3A-4B27-916E-7201E1168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556" y="2646610"/>
                <a:ext cx="4586560" cy="369332"/>
              </a:xfrm>
              <a:prstGeom prst="rect">
                <a:avLst/>
              </a:prstGeom>
              <a:blipFill>
                <a:blip r:embed="rId5"/>
                <a:stretch>
                  <a:fillRect l="-398"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12">
                <a:extLst>
                  <a:ext uri="{FF2B5EF4-FFF2-40B4-BE49-F238E27FC236}">
                    <a16:creationId xmlns:a16="http://schemas.microsoft.com/office/drawing/2014/main" id="{B858526D-3EE6-4224-94A9-FF624B1B1D3E}"/>
                  </a:ext>
                </a:extLst>
              </p:cNvPr>
              <p:cNvSpPr txBox="1"/>
              <p:nvPr/>
            </p:nvSpPr>
            <p:spPr>
              <a:xfrm>
                <a:off x="4499556" y="3090802"/>
                <a:ext cx="45865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ru-RU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 i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ru-RU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ru-RU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28" name="TextBox 12">
                <a:extLst>
                  <a:ext uri="{FF2B5EF4-FFF2-40B4-BE49-F238E27FC236}">
                    <a16:creationId xmlns:a16="http://schemas.microsoft.com/office/drawing/2014/main" id="{B858526D-3EE6-4224-94A9-FF624B1B1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556" y="3090802"/>
                <a:ext cx="4586560" cy="369332"/>
              </a:xfrm>
              <a:prstGeom prst="rect">
                <a:avLst/>
              </a:prstGeom>
              <a:blipFill>
                <a:blip r:embed="rId6"/>
                <a:stretch>
                  <a:fillRect l="-398"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5129DF19-C4F6-40F1-8A93-9F3A84F6FA02}"/>
              </a:ext>
            </a:extLst>
          </p:cNvPr>
          <p:cNvSpPr txBox="1"/>
          <p:nvPr/>
        </p:nvSpPr>
        <p:spPr>
          <a:xfrm>
            <a:off x="6008004" y="3599751"/>
            <a:ext cx="1207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Registers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BCE8E75-0AAC-4CC5-BF40-38D59168D36A}"/>
                  </a:ext>
                </a:extLst>
              </p:cNvPr>
              <p:cNvSpPr txBox="1"/>
              <p:nvPr/>
            </p:nvSpPr>
            <p:spPr>
              <a:xfrm>
                <a:off x="4511432" y="4008613"/>
                <a:ext cx="45865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ru-RU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ru-RU" i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BCE8E75-0AAC-4CC5-BF40-38D59168D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432" y="4008613"/>
                <a:ext cx="4586560" cy="369332"/>
              </a:xfrm>
              <a:prstGeom prst="rect">
                <a:avLst/>
              </a:prstGeom>
              <a:blipFill>
                <a:blip r:embed="rId7"/>
                <a:stretch>
                  <a:fillRect l="-399" t="-10000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371E256E-3A70-46E5-BE95-40CB418B140F}"/>
              </a:ext>
            </a:extLst>
          </p:cNvPr>
          <p:cNvSpPr/>
          <p:nvPr/>
        </p:nvSpPr>
        <p:spPr>
          <a:xfrm>
            <a:off x="4563190" y="4094672"/>
            <a:ext cx="1338596" cy="302859"/>
          </a:xfrm>
          <a:prstGeom prst="rect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79174EA3-B20A-4E27-BD45-06FAA6686769}"/>
              </a:ext>
            </a:extLst>
          </p:cNvPr>
          <p:cNvSpPr/>
          <p:nvPr/>
        </p:nvSpPr>
        <p:spPr>
          <a:xfrm>
            <a:off x="5922096" y="4094671"/>
            <a:ext cx="1292974" cy="302859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4C5E2BFD-C262-4FC1-B1C9-0707A320B198}"/>
              </a:ext>
            </a:extLst>
          </p:cNvPr>
          <p:cNvSpPr/>
          <p:nvPr/>
        </p:nvSpPr>
        <p:spPr>
          <a:xfrm>
            <a:off x="7206893" y="4088327"/>
            <a:ext cx="1306815" cy="302859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5DEB59-367D-4F06-9CBA-8B65E74654F1}"/>
              </a:ext>
            </a:extLst>
          </p:cNvPr>
          <p:cNvSpPr txBox="1"/>
          <p:nvPr/>
        </p:nvSpPr>
        <p:spPr>
          <a:xfrm>
            <a:off x="29900" y="3323755"/>
            <a:ext cx="46710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=0, j=0, k=0</a:t>
            </a:r>
            <a:endParaRPr lang="ru-RU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F562F1-7066-4988-A32C-E3284FFCE79C}"/>
              </a:ext>
            </a:extLst>
          </p:cNvPr>
          <p:cNvSpPr txBox="1"/>
          <p:nvPr/>
        </p:nvSpPr>
        <p:spPr>
          <a:xfrm>
            <a:off x="29900" y="3743865"/>
            <a:ext cx="46710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][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sz="14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c[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][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sz="14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a[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][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sz="14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b[0][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14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530AA79-24AC-416A-BA95-086F62860BD3}"/>
              </a:ext>
            </a:extLst>
          </p:cNvPr>
          <p:cNvSpPr txBox="1"/>
          <p:nvPr/>
        </p:nvSpPr>
        <p:spPr>
          <a:xfrm>
            <a:off x="29900" y="4453297"/>
            <a:ext cx="46710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][1] </a:t>
            </a:r>
            <a:r>
              <a:rPr lang="en-US" sz="14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c[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][1] </a:t>
            </a:r>
            <a:r>
              <a:rPr lang="en-US" sz="14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][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sz="14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b[0][1]</a:t>
            </a:r>
            <a:r>
              <a:rPr lang="en-US" sz="14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01E2BA2-3E9B-4B7F-8E5E-05F79F8187AB}"/>
              </a:ext>
            </a:extLst>
          </p:cNvPr>
          <p:cNvSpPr txBox="1"/>
          <p:nvPr/>
        </p:nvSpPr>
        <p:spPr>
          <a:xfrm>
            <a:off x="29900" y="4104693"/>
            <a:ext cx="46710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=0, j=1, k=0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326984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0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4A643EF-8C8C-4A9F-9FD2-FA15E1FE37E7}"/>
              </a:ext>
            </a:extLst>
          </p:cNvPr>
          <p:cNvSpPr/>
          <p:nvPr/>
        </p:nvSpPr>
        <p:spPr>
          <a:xfrm>
            <a:off x="46008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0947A-E68E-4507-86BD-F4893AA68C1B}"/>
              </a:ext>
            </a:extLst>
          </p:cNvPr>
          <p:cNvSpPr/>
          <p:nvPr/>
        </p:nvSpPr>
        <p:spPr>
          <a:xfrm>
            <a:off x="0" y="86450"/>
            <a:ext cx="27940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 locality of reference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FBE936-B171-4072-ADEA-04599932AA82}"/>
                  </a:ext>
                </a:extLst>
              </p:cNvPr>
              <p:cNvSpPr txBox="1"/>
              <p:nvPr/>
            </p:nvSpPr>
            <p:spPr>
              <a:xfrm>
                <a:off x="-152069" y="857698"/>
                <a:ext cx="2339288" cy="8259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FBE936-B171-4072-ADEA-04599932A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2069" y="857698"/>
                <a:ext cx="2339288" cy="8259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858526D-3EE6-4224-94A9-FF624B1B1D3E}"/>
                  </a:ext>
                </a:extLst>
              </p:cNvPr>
              <p:cNvSpPr txBox="1"/>
              <p:nvPr/>
            </p:nvSpPr>
            <p:spPr>
              <a:xfrm>
                <a:off x="4499556" y="2202418"/>
                <a:ext cx="45865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ru-RU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ru-RU" i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ru-RU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ru-RU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858526D-3EE6-4224-94A9-FF624B1B1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556" y="2202418"/>
                <a:ext cx="4586560" cy="369332"/>
              </a:xfrm>
              <a:prstGeom prst="rect">
                <a:avLst/>
              </a:prstGeom>
              <a:blipFill>
                <a:blip r:embed="rId3"/>
                <a:stretch>
                  <a:fillRect l="-398"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9018ADC-7972-40A5-8A5A-5B1F1271E28B}"/>
              </a:ext>
            </a:extLst>
          </p:cNvPr>
          <p:cNvSpPr/>
          <p:nvPr/>
        </p:nvSpPr>
        <p:spPr>
          <a:xfrm>
            <a:off x="3523463" y="810488"/>
            <a:ext cx="1770558" cy="302859"/>
          </a:xfrm>
          <a:prstGeom prst="rect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84B8FBB-BD45-4BBF-914E-797229A730AC}"/>
              </a:ext>
            </a:extLst>
          </p:cNvPr>
          <p:cNvSpPr/>
          <p:nvPr/>
        </p:nvSpPr>
        <p:spPr>
          <a:xfrm>
            <a:off x="4577697" y="2268891"/>
            <a:ext cx="1338596" cy="302859"/>
          </a:xfrm>
          <a:prstGeom prst="rect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2CB6C84A-8214-49AD-8E30-23E73ACE2712}"/>
              </a:ext>
            </a:extLst>
          </p:cNvPr>
          <p:cNvSpPr/>
          <p:nvPr/>
        </p:nvSpPr>
        <p:spPr>
          <a:xfrm>
            <a:off x="5390760" y="821550"/>
            <a:ext cx="1770558" cy="302859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9D283F7-1F0A-47E5-A385-4C1540EE44F8}"/>
              </a:ext>
            </a:extLst>
          </p:cNvPr>
          <p:cNvSpPr/>
          <p:nvPr/>
        </p:nvSpPr>
        <p:spPr>
          <a:xfrm>
            <a:off x="4600508" y="2694769"/>
            <a:ext cx="1292974" cy="302859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E1B5998-A974-4B4D-A7BD-A5BE79F48C99}"/>
              </a:ext>
            </a:extLst>
          </p:cNvPr>
          <p:cNvSpPr/>
          <p:nvPr/>
        </p:nvSpPr>
        <p:spPr>
          <a:xfrm>
            <a:off x="7258057" y="821550"/>
            <a:ext cx="1770558" cy="302859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3ACEE33-C86F-4473-8BD1-E87F9ABEF4DD}"/>
              </a:ext>
            </a:extLst>
          </p:cNvPr>
          <p:cNvSpPr/>
          <p:nvPr/>
        </p:nvSpPr>
        <p:spPr>
          <a:xfrm>
            <a:off x="4572000" y="3168382"/>
            <a:ext cx="1306815" cy="302859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578FA9-D84E-4358-A24E-10B4F946B490}"/>
              </a:ext>
            </a:extLst>
          </p:cNvPr>
          <p:cNvSpPr txBox="1"/>
          <p:nvPr/>
        </p:nvSpPr>
        <p:spPr>
          <a:xfrm>
            <a:off x="5999827" y="1828222"/>
            <a:ext cx="1207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Memory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DB72A6-9191-4B68-B207-55A16283ECF3}"/>
              </a:ext>
            </a:extLst>
          </p:cNvPr>
          <p:cNvSpPr txBox="1"/>
          <p:nvPr/>
        </p:nvSpPr>
        <p:spPr>
          <a:xfrm>
            <a:off x="640471" y="509842"/>
            <a:ext cx="1207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Matrix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60F2C1-7A1B-406D-AEE7-C2A109198718}"/>
              </a:ext>
            </a:extLst>
          </p:cNvPr>
          <p:cNvSpPr txBox="1"/>
          <p:nvPr/>
        </p:nvSpPr>
        <p:spPr>
          <a:xfrm>
            <a:off x="0" y="1776725"/>
            <a:ext cx="4456973" cy="1513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 </a:t>
            </a:r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0..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0..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0..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c[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][j] </a:t>
            </a:r>
            <a:r>
              <a:rPr lang="en-US" sz="12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c[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][j] </a:t>
            </a:r>
            <a:r>
              <a:rPr lang="en-US" sz="12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a[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][k] </a:t>
            </a:r>
            <a:r>
              <a:rPr lang="en-US" sz="12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b[k][j]</a:t>
            </a:r>
            <a:r>
              <a:rPr lang="en-US" sz="12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FBE900F-E34C-479D-92F0-91A359791E23}"/>
                  </a:ext>
                </a:extLst>
              </p:cNvPr>
              <p:cNvSpPr txBox="1"/>
              <p:nvPr/>
            </p:nvSpPr>
            <p:spPr>
              <a:xfrm>
                <a:off x="3454890" y="758153"/>
                <a:ext cx="5735704" cy="984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d>
                      <m:dPr>
                        <m:ctrlPr>
                          <a:rPr lang="ru-RU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ru-RU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02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*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ru-RU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02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=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ru-RU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02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FBE900F-E34C-479D-92F0-91A359791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890" y="758153"/>
                <a:ext cx="5735704" cy="9840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628D484-4B3A-4B27-916E-7201E1168A10}"/>
                  </a:ext>
                </a:extLst>
              </p:cNvPr>
              <p:cNvSpPr txBox="1"/>
              <p:nvPr/>
            </p:nvSpPr>
            <p:spPr>
              <a:xfrm>
                <a:off x="4499556" y="2646610"/>
                <a:ext cx="45865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ru-RU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ru-RU" i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ru-RU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ru-RU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628D484-4B3A-4B27-916E-7201E1168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556" y="2646610"/>
                <a:ext cx="4586560" cy="369332"/>
              </a:xfrm>
              <a:prstGeom prst="rect">
                <a:avLst/>
              </a:prstGeom>
              <a:blipFill>
                <a:blip r:embed="rId5"/>
                <a:stretch>
                  <a:fillRect l="-398"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12">
                <a:extLst>
                  <a:ext uri="{FF2B5EF4-FFF2-40B4-BE49-F238E27FC236}">
                    <a16:creationId xmlns:a16="http://schemas.microsoft.com/office/drawing/2014/main" id="{B858526D-3EE6-4224-94A9-FF624B1B1D3E}"/>
                  </a:ext>
                </a:extLst>
              </p:cNvPr>
              <p:cNvSpPr txBox="1"/>
              <p:nvPr/>
            </p:nvSpPr>
            <p:spPr>
              <a:xfrm>
                <a:off x="4499556" y="3090802"/>
                <a:ext cx="45865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ru-RU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 i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ru-RU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ru-RU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28" name="TextBox 12">
                <a:extLst>
                  <a:ext uri="{FF2B5EF4-FFF2-40B4-BE49-F238E27FC236}">
                    <a16:creationId xmlns:a16="http://schemas.microsoft.com/office/drawing/2014/main" id="{B858526D-3EE6-4224-94A9-FF624B1B1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556" y="3090802"/>
                <a:ext cx="4586560" cy="369332"/>
              </a:xfrm>
              <a:prstGeom prst="rect">
                <a:avLst/>
              </a:prstGeom>
              <a:blipFill>
                <a:blip r:embed="rId6"/>
                <a:stretch>
                  <a:fillRect l="-398"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5129DF19-C4F6-40F1-8A93-9F3A84F6FA02}"/>
              </a:ext>
            </a:extLst>
          </p:cNvPr>
          <p:cNvSpPr txBox="1"/>
          <p:nvPr/>
        </p:nvSpPr>
        <p:spPr>
          <a:xfrm>
            <a:off x="6008004" y="3599751"/>
            <a:ext cx="1207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Registers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BCE8E75-0AAC-4CC5-BF40-38D59168D36A}"/>
                  </a:ext>
                </a:extLst>
              </p:cNvPr>
              <p:cNvSpPr txBox="1"/>
              <p:nvPr/>
            </p:nvSpPr>
            <p:spPr>
              <a:xfrm>
                <a:off x="4511432" y="4008613"/>
                <a:ext cx="45865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ru-RU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ru-RU" i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BCE8E75-0AAC-4CC5-BF40-38D59168D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432" y="4008613"/>
                <a:ext cx="4586560" cy="369332"/>
              </a:xfrm>
              <a:prstGeom prst="rect">
                <a:avLst/>
              </a:prstGeom>
              <a:blipFill>
                <a:blip r:embed="rId7"/>
                <a:stretch>
                  <a:fillRect l="-399" t="-10000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371E256E-3A70-46E5-BE95-40CB418B140F}"/>
              </a:ext>
            </a:extLst>
          </p:cNvPr>
          <p:cNvSpPr/>
          <p:nvPr/>
        </p:nvSpPr>
        <p:spPr>
          <a:xfrm>
            <a:off x="4563190" y="4094672"/>
            <a:ext cx="1338596" cy="302859"/>
          </a:xfrm>
          <a:prstGeom prst="rect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79174EA3-B20A-4E27-BD45-06FAA6686769}"/>
              </a:ext>
            </a:extLst>
          </p:cNvPr>
          <p:cNvSpPr/>
          <p:nvPr/>
        </p:nvSpPr>
        <p:spPr>
          <a:xfrm>
            <a:off x="5922096" y="4094671"/>
            <a:ext cx="1292974" cy="302859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4C5E2BFD-C262-4FC1-B1C9-0707A320B198}"/>
              </a:ext>
            </a:extLst>
          </p:cNvPr>
          <p:cNvSpPr/>
          <p:nvPr/>
        </p:nvSpPr>
        <p:spPr>
          <a:xfrm>
            <a:off x="7206893" y="4088327"/>
            <a:ext cx="1306815" cy="302859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5DEB59-367D-4F06-9CBA-8B65E74654F1}"/>
              </a:ext>
            </a:extLst>
          </p:cNvPr>
          <p:cNvSpPr txBox="1"/>
          <p:nvPr/>
        </p:nvSpPr>
        <p:spPr>
          <a:xfrm>
            <a:off x="29900" y="3323755"/>
            <a:ext cx="46710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=0, j=0, k=0</a:t>
            </a:r>
            <a:endParaRPr lang="ru-RU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F562F1-7066-4988-A32C-E3284FFCE79C}"/>
              </a:ext>
            </a:extLst>
          </p:cNvPr>
          <p:cNvSpPr txBox="1"/>
          <p:nvPr/>
        </p:nvSpPr>
        <p:spPr>
          <a:xfrm>
            <a:off x="29900" y="3743865"/>
            <a:ext cx="46710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][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sz="14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c[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][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sz="14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a[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][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sz="14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b[0][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14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530AA79-24AC-416A-BA95-086F62860BD3}"/>
              </a:ext>
            </a:extLst>
          </p:cNvPr>
          <p:cNvSpPr txBox="1"/>
          <p:nvPr/>
        </p:nvSpPr>
        <p:spPr>
          <a:xfrm>
            <a:off x="29900" y="4453297"/>
            <a:ext cx="46710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[1][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sz="14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c[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][0] </a:t>
            </a:r>
            <a:r>
              <a:rPr lang="en-US" sz="14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][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sz="14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b[0][0]</a:t>
            </a:r>
            <a:r>
              <a:rPr lang="en-US" sz="14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01E2BA2-3E9B-4B7F-8E5E-05F79F8187AB}"/>
              </a:ext>
            </a:extLst>
          </p:cNvPr>
          <p:cNvSpPr txBox="1"/>
          <p:nvPr/>
        </p:nvSpPr>
        <p:spPr>
          <a:xfrm>
            <a:off x="29900" y="4104693"/>
            <a:ext cx="46710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=1, j=0, k=0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540603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0947A-E68E-4507-86BD-F4893AA68C1B}"/>
              </a:ext>
            </a:extLst>
          </p:cNvPr>
          <p:cNvSpPr/>
          <p:nvPr/>
        </p:nvSpPr>
        <p:spPr>
          <a:xfrm>
            <a:off x="3343093" y="2066679"/>
            <a:ext cx="24055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Minute of history</a:t>
            </a:r>
          </a:p>
        </p:txBody>
      </p:sp>
    </p:spTree>
    <p:extLst>
      <p:ext uri="{BB962C8B-B14F-4D97-AF65-F5344CB8AC3E}">
        <p14:creationId xmlns:p14="http://schemas.microsoft.com/office/powerpoint/2010/main" val="797732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0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4A643EF-8C8C-4A9F-9FD2-FA15E1FE37E7}"/>
              </a:ext>
            </a:extLst>
          </p:cNvPr>
          <p:cNvSpPr/>
          <p:nvPr/>
        </p:nvSpPr>
        <p:spPr>
          <a:xfrm>
            <a:off x="46008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0947A-E68E-4507-86BD-F4893AA68C1B}"/>
              </a:ext>
            </a:extLst>
          </p:cNvPr>
          <p:cNvSpPr/>
          <p:nvPr/>
        </p:nvSpPr>
        <p:spPr>
          <a:xfrm>
            <a:off x="0" y="86450"/>
            <a:ext cx="27940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 locality of reference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FBE936-B171-4072-ADEA-04599932AA82}"/>
                  </a:ext>
                </a:extLst>
              </p:cNvPr>
              <p:cNvSpPr txBox="1"/>
              <p:nvPr/>
            </p:nvSpPr>
            <p:spPr>
              <a:xfrm>
                <a:off x="-152069" y="857698"/>
                <a:ext cx="2339288" cy="8259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i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FBE936-B171-4072-ADEA-04599932A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2069" y="857698"/>
                <a:ext cx="2339288" cy="8259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858526D-3EE6-4224-94A9-FF624B1B1D3E}"/>
                  </a:ext>
                </a:extLst>
              </p:cNvPr>
              <p:cNvSpPr txBox="1"/>
              <p:nvPr/>
            </p:nvSpPr>
            <p:spPr>
              <a:xfrm>
                <a:off x="4499556" y="2202418"/>
                <a:ext cx="45865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ru-RU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ru-RU" i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ru-RU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ru-RU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858526D-3EE6-4224-94A9-FF624B1B1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556" y="2202418"/>
                <a:ext cx="4586560" cy="369332"/>
              </a:xfrm>
              <a:prstGeom prst="rect">
                <a:avLst/>
              </a:prstGeom>
              <a:blipFill>
                <a:blip r:embed="rId3"/>
                <a:stretch>
                  <a:fillRect l="-398"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9018ADC-7972-40A5-8A5A-5B1F1271E28B}"/>
              </a:ext>
            </a:extLst>
          </p:cNvPr>
          <p:cNvSpPr/>
          <p:nvPr/>
        </p:nvSpPr>
        <p:spPr>
          <a:xfrm>
            <a:off x="3523463" y="810488"/>
            <a:ext cx="1770558" cy="302859"/>
          </a:xfrm>
          <a:prstGeom prst="rect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84B8FBB-BD45-4BBF-914E-797229A730AC}"/>
              </a:ext>
            </a:extLst>
          </p:cNvPr>
          <p:cNvSpPr/>
          <p:nvPr/>
        </p:nvSpPr>
        <p:spPr>
          <a:xfrm>
            <a:off x="4577697" y="2268891"/>
            <a:ext cx="1338596" cy="302859"/>
          </a:xfrm>
          <a:prstGeom prst="rect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2CB6C84A-8214-49AD-8E30-23E73ACE2712}"/>
              </a:ext>
            </a:extLst>
          </p:cNvPr>
          <p:cNvSpPr/>
          <p:nvPr/>
        </p:nvSpPr>
        <p:spPr>
          <a:xfrm>
            <a:off x="5390760" y="821550"/>
            <a:ext cx="1770558" cy="302859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9D283F7-1F0A-47E5-A385-4C1540EE44F8}"/>
              </a:ext>
            </a:extLst>
          </p:cNvPr>
          <p:cNvSpPr/>
          <p:nvPr/>
        </p:nvSpPr>
        <p:spPr>
          <a:xfrm>
            <a:off x="4600508" y="2694769"/>
            <a:ext cx="1292974" cy="302859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E1B5998-A974-4B4D-A7BD-A5BE79F48C99}"/>
              </a:ext>
            </a:extLst>
          </p:cNvPr>
          <p:cNvSpPr/>
          <p:nvPr/>
        </p:nvSpPr>
        <p:spPr>
          <a:xfrm>
            <a:off x="7258057" y="821550"/>
            <a:ext cx="1770558" cy="302859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3ACEE33-C86F-4473-8BD1-E87F9ABEF4DD}"/>
              </a:ext>
            </a:extLst>
          </p:cNvPr>
          <p:cNvSpPr/>
          <p:nvPr/>
        </p:nvSpPr>
        <p:spPr>
          <a:xfrm>
            <a:off x="4572000" y="3168382"/>
            <a:ext cx="1306815" cy="302859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578FA9-D84E-4358-A24E-10B4F946B490}"/>
              </a:ext>
            </a:extLst>
          </p:cNvPr>
          <p:cNvSpPr txBox="1"/>
          <p:nvPr/>
        </p:nvSpPr>
        <p:spPr>
          <a:xfrm>
            <a:off x="5999827" y="1828222"/>
            <a:ext cx="1207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Memory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DB72A6-9191-4B68-B207-55A16283ECF3}"/>
              </a:ext>
            </a:extLst>
          </p:cNvPr>
          <p:cNvSpPr txBox="1"/>
          <p:nvPr/>
        </p:nvSpPr>
        <p:spPr>
          <a:xfrm>
            <a:off x="640471" y="509842"/>
            <a:ext cx="1207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Matrix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60F2C1-7A1B-406D-AEE7-C2A109198718}"/>
              </a:ext>
            </a:extLst>
          </p:cNvPr>
          <p:cNvSpPr txBox="1"/>
          <p:nvPr/>
        </p:nvSpPr>
        <p:spPr>
          <a:xfrm>
            <a:off x="0" y="1776725"/>
            <a:ext cx="4456973" cy="1513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 </a:t>
            </a:r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0..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0..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0..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c[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][j] </a:t>
            </a:r>
            <a:r>
              <a:rPr lang="en-US" sz="12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c[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][j] </a:t>
            </a:r>
            <a:r>
              <a:rPr lang="en-US" sz="12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a[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][k] </a:t>
            </a:r>
            <a:r>
              <a:rPr lang="en-US" sz="12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b[k][j]</a:t>
            </a:r>
            <a:r>
              <a:rPr lang="en-US" sz="1200" dirty="0">
                <a:solidFill>
                  <a:srgbClr val="666666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FBE900F-E34C-479D-92F0-91A359791E23}"/>
                  </a:ext>
                </a:extLst>
              </p:cNvPr>
              <p:cNvSpPr txBox="1"/>
              <p:nvPr/>
            </p:nvSpPr>
            <p:spPr>
              <a:xfrm>
                <a:off x="3454890" y="758153"/>
                <a:ext cx="5735704" cy="984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d>
                      <m:dPr>
                        <m:ctrlPr>
                          <a:rPr lang="ru-RU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ru-RU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02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*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ru-RU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02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=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ru-RU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02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ru-RU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FBE900F-E34C-479D-92F0-91A359791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890" y="758153"/>
                <a:ext cx="5735704" cy="9840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628D484-4B3A-4B27-916E-7201E1168A10}"/>
                  </a:ext>
                </a:extLst>
              </p:cNvPr>
              <p:cNvSpPr txBox="1"/>
              <p:nvPr/>
            </p:nvSpPr>
            <p:spPr>
              <a:xfrm>
                <a:off x="4499556" y="2646610"/>
                <a:ext cx="45865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ru-RU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ru-RU" i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ru-RU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ru-RU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628D484-4B3A-4B27-916E-7201E1168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556" y="2646610"/>
                <a:ext cx="4586560" cy="369332"/>
              </a:xfrm>
              <a:prstGeom prst="rect">
                <a:avLst/>
              </a:prstGeom>
              <a:blipFill>
                <a:blip r:embed="rId5"/>
                <a:stretch>
                  <a:fillRect l="-398"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12">
                <a:extLst>
                  <a:ext uri="{FF2B5EF4-FFF2-40B4-BE49-F238E27FC236}">
                    <a16:creationId xmlns:a16="http://schemas.microsoft.com/office/drawing/2014/main" id="{B858526D-3EE6-4224-94A9-FF624B1B1D3E}"/>
                  </a:ext>
                </a:extLst>
              </p:cNvPr>
              <p:cNvSpPr txBox="1"/>
              <p:nvPr/>
            </p:nvSpPr>
            <p:spPr>
              <a:xfrm>
                <a:off x="4499556" y="3090802"/>
                <a:ext cx="45865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ru-RU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 i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ru-RU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ru-RU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28" name="TextBox 12">
                <a:extLst>
                  <a:ext uri="{FF2B5EF4-FFF2-40B4-BE49-F238E27FC236}">
                    <a16:creationId xmlns:a16="http://schemas.microsoft.com/office/drawing/2014/main" id="{B858526D-3EE6-4224-94A9-FF624B1B1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556" y="3090802"/>
                <a:ext cx="4586560" cy="369332"/>
              </a:xfrm>
              <a:prstGeom prst="rect">
                <a:avLst/>
              </a:prstGeom>
              <a:blipFill>
                <a:blip r:embed="rId6"/>
                <a:stretch>
                  <a:fillRect l="-398"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5129DF19-C4F6-40F1-8A93-9F3A84F6FA02}"/>
              </a:ext>
            </a:extLst>
          </p:cNvPr>
          <p:cNvSpPr txBox="1"/>
          <p:nvPr/>
        </p:nvSpPr>
        <p:spPr>
          <a:xfrm>
            <a:off x="6008004" y="3599751"/>
            <a:ext cx="1207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Registers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BCE8E75-0AAC-4CC5-BF40-38D59168D36A}"/>
                  </a:ext>
                </a:extLst>
              </p:cNvPr>
              <p:cNvSpPr txBox="1"/>
              <p:nvPr/>
            </p:nvSpPr>
            <p:spPr>
              <a:xfrm>
                <a:off x="4511432" y="4008613"/>
                <a:ext cx="45865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ru-RU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ru-RU" i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BCE8E75-0AAC-4CC5-BF40-38D59168D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432" y="4008613"/>
                <a:ext cx="4586560" cy="369332"/>
              </a:xfrm>
              <a:prstGeom prst="rect">
                <a:avLst/>
              </a:prstGeom>
              <a:blipFill>
                <a:blip r:embed="rId7"/>
                <a:stretch>
                  <a:fillRect l="-399" t="-10000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371E256E-3A70-46E5-BE95-40CB418B140F}"/>
              </a:ext>
            </a:extLst>
          </p:cNvPr>
          <p:cNvSpPr/>
          <p:nvPr/>
        </p:nvSpPr>
        <p:spPr>
          <a:xfrm>
            <a:off x="4563190" y="4094672"/>
            <a:ext cx="1338596" cy="302859"/>
          </a:xfrm>
          <a:prstGeom prst="rect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79174EA3-B20A-4E27-BD45-06FAA6686769}"/>
              </a:ext>
            </a:extLst>
          </p:cNvPr>
          <p:cNvSpPr/>
          <p:nvPr/>
        </p:nvSpPr>
        <p:spPr>
          <a:xfrm>
            <a:off x="5922096" y="4094671"/>
            <a:ext cx="1292974" cy="302859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4C5E2BFD-C262-4FC1-B1C9-0707A320B198}"/>
              </a:ext>
            </a:extLst>
          </p:cNvPr>
          <p:cNvSpPr/>
          <p:nvPr/>
        </p:nvSpPr>
        <p:spPr>
          <a:xfrm>
            <a:off x="7206893" y="4088327"/>
            <a:ext cx="1306815" cy="302859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53F22A4-FE8E-4821-B42A-32F57999085E}"/>
              </a:ext>
            </a:extLst>
          </p:cNvPr>
          <p:cNvSpPr txBox="1"/>
          <p:nvPr/>
        </p:nvSpPr>
        <p:spPr>
          <a:xfrm>
            <a:off x="592612" y="3230419"/>
            <a:ext cx="408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lang="en-US" dirty="0" err="1"/>
              <a:t>ijk</a:t>
            </a:r>
            <a:endParaRPr lang="ru-RU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826EFB-EE1B-4CC5-AD58-D1EF4AF81E5F}"/>
              </a:ext>
            </a:extLst>
          </p:cNvPr>
          <p:cNvSpPr txBox="1"/>
          <p:nvPr/>
        </p:nvSpPr>
        <p:spPr>
          <a:xfrm>
            <a:off x="1919285" y="3230419"/>
            <a:ext cx="408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lang="en-US" dirty="0" err="1"/>
              <a:t>jki</a:t>
            </a:r>
            <a:endParaRPr lang="ru-RU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60FBA0-3EFD-48E3-9136-013BB69BF0C2}"/>
              </a:ext>
            </a:extLst>
          </p:cNvPr>
          <p:cNvSpPr txBox="1"/>
          <p:nvPr/>
        </p:nvSpPr>
        <p:spPr>
          <a:xfrm>
            <a:off x="3289836" y="3230419"/>
            <a:ext cx="408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lang="en-US" dirty="0" err="1"/>
              <a:t>ikj</a:t>
            </a:r>
            <a:endParaRPr lang="ru-RU" dirty="0"/>
          </a:p>
        </p:txBody>
      </p:sp>
      <p:pic>
        <p:nvPicPr>
          <p:cNvPr id="42" name="Рисунок 41" descr="Знак вопроса со сплошной заливкой">
            <a:extLst>
              <a:ext uri="{FF2B5EF4-FFF2-40B4-BE49-F238E27FC236}">
                <a16:creationId xmlns:a16="http://schemas.microsoft.com/office/drawing/2014/main" id="{6E00BE1A-D5F1-49A7-B9FE-DDCE21AFBD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7161" y="3829510"/>
            <a:ext cx="914400" cy="914400"/>
          </a:xfrm>
          <a:prstGeom prst="rect">
            <a:avLst/>
          </a:prstGeom>
        </p:spPr>
      </p:pic>
      <p:pic>
        <p:nvPicPr>
          <p:cNvPr id="3" name="Рисунок 2" descr="Повествование со сплошной заливкой">
            <a:extLst>
              <a:ext uri="{FF2B5EF4-FFF2-40B4-BE49-F238E27FC236}">
                <a16:creationId xmlns:a16="http://schemas.microsoft.com/office/drawing/2014/main" id="{9E6F12B7-F65E-4CCA-A45E-0F8110C37B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69475" y="38301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53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0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4A643EF-8C8C-4A9F-9FD2-FA15E1FE37E7}"/>
              </a:ext>
            </a:extLst>
          </p:cNvPr>
          <p:cNvSpPr/>
          <p:nvPr/>
        </p:nvSpPr>
        <p:spPr>
          <a:xfrm>
            <a:off x="46008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0947A-E68E-4507-86BD-F4893AA68C1B}"/>
              </a:ext>
            </a:extLst>
          </p:cNvPr>
          <p:cNvSpPr/>
          <p:nvPr/>
        </p:nvSpPr>
        <p:spPr>
          <a:xfrm>
            <a:off x="0" y="86450"/>
            <a:ext cx="57081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Approaches to increasing CPU performance</a:t>
            </a:r>
          </a:p>
        </p:txBody>
      </p:sp>
      <p:pic>
        <p:nvPicPr>
          <p:cNvPr id="39" name="Рисунок 38" descr="Знак вопроса со сплошной заливкой">
            <a:extLst>
              <a:ext uri="{FF2B5EF4-FFF2-40B4-BE49-F238E27FC236}">
                <a16:creationId xmlns:a16="http://schemas.microsoft.com/office/drawing/2014/main" id="{81800BD8-3A84-43ED-BB23-E932F7E75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11922" y="82973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9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0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4A643EF-8C8C-4A9F-9FD2-FA15E1FE37E7}"/>
              </a:ext>
            </a:extLst>
          </p:cNvPr>
          <p:cNvSpPr/>
          <p:nvPr/>
        </p:nvSpPr>
        <p:spPr>
          <a:xfrm>
            <a:off x="46008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0947A-E68E-4507-86BD-F4893AA68C1B}"/>
              </a:ext>
            </a:extLst>
          </p:cNvPr>
          <p:cNvSpPr/>
          <p:nvPr/>
        </p:nvSpPr>
        <p:spPr>
          <a:xfrm>
            <a:off x="0" y="86450"/>
            <a:ext cx="57081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Approaches to increasing CPU performance</a:t>
            </a:r>
          </a:p>
        </p:txBody>
      </p:sp>
      <p:pic>
        <p:nvPicPr>
          <p:cNvPr id="14342" name="Picture 6" descr="40 Years of Microprocessor Trend Data | Karl Rupp">
            <a:extLst>
              <a:ext uri="{FF2B5EF4-FFF2-40B4-BE49-F238E27FC236}">
                <a16:creationId xmlns:a16="http://schemas.microsoft.com/office/drawing/2014/main" id="{7246D5CC-5CBB-4B86-81BD-B484F4934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8922"/>
            <a:ext cx="6558054" cy="450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003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0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4A643EF-8C8C-4A9F-9FD2-FA15E1FE37E7}"/>
              </a:ext>
            </a:extLst>
          </p:cNvPr>
          <p:cNvSpPr/>
          <p:nvPr/>
        </p:nvSpPr>
        <p:spPr>
          <a:xfrm>
            <a:off x="46008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0947A-E68E-4507-86BD-F4893AA68C1B}"/>
              </a:ext>
            </a:extLst>
          </p:cNvPr>
          <p:cNvSpPr/>
          <p:nvPr/>
        </p:nvSpPr>
        <p:spPr>
          <a:xfrm>
            <a:off x="0" y="86450"/>
            <a:ext cx="57081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Approaches to increasing CPU performance</a:t>
            </a:r>
          </a:p>
        </p:txBody>
      </p:sp>
      <p:pic>
        <p:nvPicPr>
          <p:cNvPr id="18438" name="Picture 6" descr="42 years of microprocessor trend data [96], [57], [63] | Download  Scientific Diagram">
            <a:extLst>
              <a:ext uri="{FF2B5EF4-FFF2-40B4-BE49-F238E27FC236}">
                <a16:creationId xmlns:a16="http://schemas.microsoft.com/office/drawing/2014/main" id="{6E247CCA-BC75-474F-900C-B9C2B8709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8" y="581025"/>
            <a:ext cx="80962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155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0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4A643EF-8C8C-4A9F-9FD2-FA15E1FE37E7}"/>
              </a:ext>
            </a:extLst>
          </p:cNvPr>
          <p:cNvSpPr/>
          <p:nvPr/>
        </p:nvSpPr>
        <p:spPr>
          <a:xfrm>
            <a:off x="46008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0947A-E68E-4507-86BD-F4893AA68C1B}"/>
              </a:ext>
            </a:extLst>
          </p:cNvPr>
          <p:cNvSpPr/>
          <p:nvPr/>
        </p:nvSpPr>
        <p:spPr>
          <a:xfrm>
            <a:off x="0" y="86450"/>
            <a:ext cx="57081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Approaches to increasing CPU performance</a:t>
            </a:r>
          </a:p>
        </p:txBody>
      </p:sp>
      <p:pic>
        <p:nvPicPr>
          <p:cNvPr id="18440" name="Picture 8" descr="Cloud based Machine learning with advanced predictive Analytics using  Google Colaboratory - ScienceDirect">
            <a:extLst>
              <a:ext uri="{FF2B5EF4-FFF2-40B4-BE49-F238E27FC236}">
                <a16:creationId xmlns:a16="http://schemas.microsoft.com/office/drawing/2014/main" id="{6ECCCE90-0251-4011-9CAF-643BF30A4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78" y="1127947"/>
            <a:ext cx="6515102" cy="347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287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0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4A643EF-8C8C-4A9F-9FD2-FA15E1FE37E7}"/>
              </a:ext>
            </a:extLst>
          </p:cNvPr>
          <p:cNvSpPr/>
          <p:nvPr/>
        </p:nvSpPr>
        <p:spPr>
          <a:xfrm>
            <a:off x="46008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0947A-E68E-4507-86BD-F4893AA68C1B}"/>
              </a:ext>
            </a:extLst>
          </p:cNvPr>
          <p:cNvSpPr/>
          <p:nvPr/>
        </p:nvSpPr>
        <p:spPr>
          <a:xfrm>
            <a:off x="0" y="86450"/>
            <a:ext cx="40891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What are supercomputers for?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82B100-1996-49E2-90F3-2AEE5F19007F}"/>
              </a:ext>
            </a:extLst>
          </p:cNvPr>
          <p:cNvSpPr txBox="1"/>
          <p:nvPr/>
        </p:nvSpPr>
        <p:spPr>
          <a:xfrm>
            <a:off x="387310" y="870853"/>
            <a:ext cx="46185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quantum mechanics,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weather forecasting,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climate research,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oil and gas exploration,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molecular modeling (computing the structures and properties of chemical compounds, biological macromolecules, polymers, and crystals),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physical simulations (such as simulations of the early moments of the universe, airplane and spacecraft aerodynamics, the detonation of nuclear weapons, and nuclear fusion),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 many others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4720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0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4A643EF-8C8C-4A9F-9FD2-FA15E1FE37E7}"/>
              </a:ext>
            </a:extLst>
          </p:cNvPr>
          <p:cNvSpPr/>
          <p:nvPr/>
        </p:nvSpPr>
        <p:spPr>
          <a:xfrm>
            <a:off x="46008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0947A-E68E-4507-86BD-F4893AA68C1B}"/>
              </a:ext>
            </a:extLst>
          </p:cNvPr>
          <p:cNvSpPr/>
          <p:nvPr/>
        </p:nvSpPr>
        <p:spPr>
          <a:xfrm>
            <a:off x="0" y="86450"/>
            <a:ext cx="24151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Flynn's taxonomy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18F9BB1-7352-40F6-9ED9-60486F054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135" y="967459"/>
            <a:ext cx="3803668" cy="381648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610CE39-5C6A-4305-BBEA-AA9881802836}"/>
              </a:ext>
            </a:extLst>
          </p:cNvPr>
          <p:cNvSpPr txBox="1"/>
          <p:nvPr/>
        </p:nvSpPr>
        <p:spPr>
          <a:xfrm>
            <a:off x="1808542" y="1845069"/>
            <a:ext cx="1511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single data</a:t>
            </a:r>
            <a:endParaRPr lang="ru-RU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325F02B-732D-4DA6-A18D-E577493BDB74}"/>
              </a:ext>
            </a:extLst>
          </p:cNvPr>
          <p:cNvSpPr txBox="1"/>
          <p:nvPr/>
        </p:nvSpPr>
        <p:spPr>
          <a:xfrm>
            <a:off x="1808542" y="3725340"/>
            <a:ext cx="1511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multiple data</a:t>
            </a:r>
            <a:endParaRPr lang="ru-RU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199634-5CC5-4F91-A3E6-5C7225EDD022}"/>
              </a:ext>
            </a:extLst>
          </p:cNvPr>
          <p:cNvSpPr txBox="1"/>
          <p:nvPr/>
        </p:nvSpPr>
        <p:spPr>
          <a:xfrm>
            <a:off x="3181535" y="611575"/>
            <a:ext cx="1895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single instruction</a:t>
            </a:r>
            <a:endParaRPr lang="ru-RU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16FA95-EB13-4ABC-AF39-25FA1DD7B484}"/>
              </a:ext>
            </a:extLst>
          </p:cNvPr>
          <p:cNvSpPr txBox="1"/>
          <p:nvPr/>
        </p:nvSpPr>
        <p:spPr>
          <a:xfrm>
            <a:off x="4960702" y="618040"/>
            <a:ext cx="2095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multiple  instruction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6776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0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4A643EF-8C8C-4A9F-9FD2-FA15E1FE37E7}"/>
              </a:ext>
            </a:extLst>
          </p:cNvPr>
          <p:cNvSpPr/>
          <p:nvPr/>
        </p:nvSpPr>
        <p:spPr>
          <a:xfrm>
            <a:off x="46008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0947A-E68E-4507-86BD-F4893AA68C1B}"/>
              </a:ext>
            </a:extLst>
          </p:cNvPr>
          <p:cNvSpPr/>
          <p:nvPr/>
        </p:nvSpPr>
        <p:spPr>
          <a:xfrm>
            <a:off x="0" y="86450"/>
            <a:ext cx="49543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Systematization by access to memory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610CE39-5C6A-4305-BBEA-AA9881802836}"/>
              </a:ext>
            </a:extLst>
          </p:cNvPr>
          <p:cNvSpPr txBox="1"/>
          <p:nvPr/>
        </p:nvSpPr>
        <p:spPr>
          <a:xfrm>
            <a:off x="1185698" y="682256"/>
            <a:ext cx="2582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Shared memory</a:t>
            </a:r>
            <a:endParaRPr lang="ru-RU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325F02B-732D-4DA6-A18D-E577493BDB74}"/>
              </a:ext>
            </a:extLst>
          </p:cNvPr>
          <p:cNvSpPr txBox="1"/>
          <p:nvPr/>
        </p:nvSpPr>
        <p:spPr>
          <a:xfrm>
            <a:off x="6025265" y="813239"/>
            <a:ext cx="2641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Distributed memory</a:t>
            </a:r>
            <a:endParaRPr lang="ru-RU" dirty="0"/>
          </a:p>
        </p:txBody>
      </p:sp>
      <p:pic>
        <p:nvPicPr>
          <p:cNvPr id="17414" name="Picture 6" descr="Distributed memory - Wikipedia">
            <a:extLst>
              <a:ext uri="{FF2B5EF4-FFF2-40B4-BE49-F238E27FC236}">
                <a16:creationId xmlns:a16="http://schemas.microsoft.com/office/drawing/2014/main" id="{60F27D39-B1BD-44FF-A3BB-BC2B311DA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854" y="1555062"/>
            <a:ext cx="4711964" cy="299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>
            <a:extLst>
              <a:ext uri="{FF2B5EF4-FFF2-40B4-BE49-F238E27FC236}">
                <a16:creationId xmlns:a16="http://schemas.microsoft.com/office/drawing/2014/main" id="{9F8665C0-22FE-465D-80C9-16E675B56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8" y="1431969"/>
            <a:ext cx="4131520" cy="177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542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0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4A643EF-8C8C-4A9F-9FD2-FA15E1FE37E7}"/>
              </a:ext>
            </a:extLst>
          </p:cNvPr>
          <p:cNvSpPr/>
          <p:nvPr/>
        </p:nvSpPr>
        <p:spPr>
          <a:xfrm>
            <a:off x="46008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0947A-E68E-4507-86BD-F4893AA68C1B}"/>
              </a:ext>
            </a:extLst>
          </p:cNvPr>
          <p:cNvSpPr/>
          <p:nvPr/>
        </p:nvSpPr>
        <p:spPr>
          <a:xfrm>
            <a:off x="0" y="86450"/>
            <a:ext cx="41580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Parallel applications realization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8EE534-86C4-4ED0-9E4B-ED5392649D04}"/>
              </a:ext>
            </a:extLst>
          </p:cNvPr>
          <p:cNvSpPr txBox="1"/>
          <p:nvPr/>
        </p:nvSpPr>
        <p:spPr>
          <a:xfrm>
            <a:off x="5076266" y="626815"/>
            <a:ext cx="2582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Shared memory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A88672-65B9-466E-9513-244134120698}"/>
              </a:ext>
            </a:extLst>
          </p:cNvPr>
          <p:cNvSpPr txBox="1"/>
          <p:nvPr/>
        </p:nvSpPr>
        <p:spPr>
          <a:xfrm>
            <a:off x="2047336" y="626815"/>
            <a:ext cx="2641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Distributed memory</a:t>
            </a:r>
            <a:endParaRPr lang="ru-RU" dirty="0"/>
          </a:p>
        </p:txBody>
      </p:sp>
      <p:pic>
        <p:nvPicPr>
          <p:cNvPr id="21508" name="Picture 4" descr="High-Performance Computing, Beyond: Introduction to Parallelism">
            <a:extLst>
              <a:ext uri="{FF2B5EF4-FFF2-40B4-BE49-F238E27FC236}">
                <a16:creationId xmlns:a16="http://schemas.microsoft.com/office/drawing/2014/main" id="{80866632-0404-43B1-B251-D84AB11F6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70" y="1171393"/>
            <a:ext cx="51435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15C9975-1757-47DA-88EC-2AF4C2FFF93B}"/>
              </a:ext>
            </a:extLst>
          </p:cNvPr>
          <p:cNvSpPr txBox="1"/>
          <p:nvPr/>
        </p:nvSpPr>
        <p:spPr>
          <a:xfrm>
            <a:off x="69894" y="3518339"/>
            <a:ext cx="46185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MPI (Message Passing Interface) is a standardized and portable message-passing standard designed to function on parallel computing architectures.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D9F634-94F6-4BCB-AA5C-07590039AF03}"/>
              </a:ext>
            </a:extLst>
          </p:cNvPr>
          <p:cNvSpPr txBox="1"/>
          <p:nvPr/>
        </p:nvSpPr>
        <p:spPr>
          <a:xfrm>
            <a:off x="4712372" y="3518339"/>
            <a:ext cx="46185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OpenMP (Open Multi-Processing) is an application programming interface (API) that supports multi-platform shared-memory multiprocessing programming.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2877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0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4A643EF-8C8C-4A9F-9FD2-FA15E1FE37E7}"/>
              </a:ext>
            </a:extLst>
          </p:cNvPr>
          <p:cNvSpPr/>
          <p:nvPr/>
        </p:nvSpPr>
        <p:spPr>
          <a:xfrm>
            <a:off x="46008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0947A-E68E-4507-86BD-F4893AA68C1B}"/>
              </a:ext>
            </a:extLst>
          </p:cNvPr>
          <p:cNvSpPr/>
          <p:nvPr/>
        </p:nvSpPr>
        <p:spPr>
          <a:xfrm>
            <a:off x="0" y="86450"/>
            <a:ext cx="2665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Process and Thread</a:t>
            </a:r>
          </a:p>
        </p:txBody>
      </p:sp>
      <p:pic>
        <p:nvPicPr>
          <p:cNvPr id="21510" name="Picture 6">
            <a:extLst>
              <a:ext uri="{FF2B5EF4-FFF2-40B4-BE49-F238E27FC236}">
                <a16:creationId xmlns:a16="http://schemas.microsoft.com/office/drawing/2014/main" id="{AD9D0A60-072D-45E4-AF4C-ABF8C1EA6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066" y="818998"/>
            <a:ext cx="3959867" cy="269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777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0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4A643EF-8C8C-4A9F-9FD2-FA15E1FE37E7}"/>
              </a:ext>
            </a:extLst>
          </p:cNvPr>
          <p:cNvSpPr/>
          <p:nvPr/>
        </p:nvSpPr>
        <p:spPr>
          <a:xfrm>
            <a:off x="46008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0947A-E68E-4507-86BD-F4893AA68C1B}"/>
              </a:ext>
            </a:extLst>
          </p:cNvPr>
          <p:cNvSpPr/>
          <p:nvPr/>
        </p:nvSpPr>
        <p:spPr>
          <a:xfrm>
            <a:off x="0" y="86450"/>
            <a:ext cx="18610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Short history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2587ECC-F281-41FF-8038-1D646CEA460E}"/>
              </a:ext>
            </a:extLst>
          </p:cNvPr>
          <p:cNvSpPr/>
          <p:nvPr/>
        </p:nvSpPr>
        <p:spPr>
          <a:xfrm>
            <a:off x="-116484" y="696425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1820s			Difference engine	 Charles Babbage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1936-1938 		Z1(prototype)		Konrad </a:t>
            </a:r>
            <a:r>
              <a:rPr lang="en-US" dirty="0" err="1"/>
              <a:t>Zuse</a:t>
            </a:r>
            <a:r>
              <a:rPr lang="en-US" dirty="0"/>
              <a:t>		1Gz		1KW		500KG</a:t>
            </a:r>
          </a:p>
        </p:txBody>
      </p:sp>
      <p:pic>
        <p:nvPicPr>
          <p:cNvPr id="38914" name="Picture 2" descr="Конрад Цузе Z1/Z2">
            <a:extLst>
              <a:ext uri="{FF2B5EF4-FFF2-40B4-BE49-F238E27FC236}">
                <a16:creationId xmlns:a16="http://schemas.microsoft.com/office/drawing/2014/main" id="{BECA8B44-CF0E-449C-AAF9-29CF3C7C4D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9"/>
          <a:stretch/>
        </p:blipFill>
        <p:spPr bwMode="auto">
          <a:xfrm>
            <a:off x="4572000" y="2103243"/>
            <a:ext cx="4501524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>
            <a:extLst>
              <a:ext uri="{FF2B5EF4-FFF2-40B4-BE49-F238E27FC236}">
                <a16:creationId xmlns:a16="http://schemas.microsoft.com/office/drawing/2014/main" id="{8F17B5F8-336F-4165-867B-81CA9E494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103243"/>
            <a:ext cx="457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16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0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4A643EF-8C8C-4A9F-9FD2-FA15E1FE37E7}"/>
              </a:ext>
            </a:extLst>
          </p:cNvPr>
          <p:cNvSpPr/>
          <p:nvPr/>
        </p:nvSpPr>
        <p:spPr>
          <a:xfrm>
            <a:off x="46008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0947A-E68E-4507-86BD-F4893AA68C1B}"/>
              </a:ext>
            </a:extLst>
          </p:cNvPr>
          <p:cNvSpPr/>
          <p:nvPr/>
        </p:nvSpPr>
        <p:spPr>
          <a:xfrm>
            <a:off x="0" y="86450"/>
            <a:ext cx="2665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Process and Thread</a:t>
            </a:r>
          </a:p>
        </p:txBody>
      </p:sp>
      <p:pic>
        <p:nvPicPr>
          <p:cNvPr id="21514" name="Picture 10" descr="How Much Does It Cost to Build a House? [2021 £/m2 Building Prices] |  Urbanist Architecture - London Architects">
            <a:extLst>
              <a:ext uri="{FF2B5EF4-FFF2-40B4-BE49-F238E27FC236}">
                <a16:creationId xmlns:a16="http://schemas.microsoft.com/office/drawing/2014/main" id="{E1BE8061-9C4A-42FD-A5F5-EABB47B62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24" y="1054384"/>
            <a:ext cx="2751659" cy="183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946912-0FE6-425F-97DC-215A5E05024A}"/>
              </a:ext>
            </a:extLst>
          </p:cNvPr>
          <p:cNvSpPr txBox="1"/>
          <p:nvPr/>
        </p:nvSpPr>
        <p:spPr>
          <a:xfrm>
            <a:off x="381625" y="685052"/>
            <a:ext cx="2798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task is to build a house</a:t>
            </a:r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008FB0-5F23-47BF-BD23-3A743B9346A1}"/>
              </a:ext>
            </a:extLst>
          </p:cNvPr>
          <p:cNvSpPr txBox="1"/>
          <p:nvPr/>
        </p:nvSpPr>
        <p:spPr>
          <a:xfrm>
            <a:off x="5006043" y="685052"/>
            <a:ext cx="2798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What do you need?</a:t>
            </a:r>
            <a:endParaRPr lang="ru-RU" dirty="0"/>
          </a:p>
        </p:txBody>
      </p:sp>
      <p:pic>
        <p:nvPicPr>
          <p:cNvPr id="16" name="Рисунок 15" descr="Знак вопроса со сплошной заливкой">
            <a:extLst>
              <a:ext uri="{FF2B5EF4-FFF2-40B4-BE49-F238E27FC236}">
                <a16:creationId xmlns:a16="http://schemas.microsoft.com/office/drawing/2014/main" id="{BE41626D-9365-4449-BCE2-C0C304ED5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11922" y="82973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561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0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4A643EF-8C8C-4A9F-9FD2-FA15E1FE37E7}"/>
              </a:ext>
            </a:extLst>
          </p:cNvPr>
          <p:cNvSpPr/>
          <p:nvPr/>
        </p:nvSpPr>
        <p:spPr>
          <a:xfrm>
            <a:off x="46008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0947A-E68E-4507-86BD-F4893AA68C1B}"/>
              </a:ext>
            </a:extLst>
          </p:cNvPr>
          <p:cNvSpPr/>
          <p:nvPr/>
        </p:nvSpPr>
        <p:spPr>
          <a:xfrm>
            <a:off x="0" y="86450"/>
            <a:ext cx="2665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Process and Thread</a:t>
            </a:r>
          </a:p>
        </p:txBody>
      </p:sp>
      <p:pic>
        <p:nvPicPr>
          <p:cNvPr id="21514" name="Picture 10" descr="How Much Does It Cost to Build a House? [2021 £/m2 Building Prices] |  Urbanist Architecture - London Architects">
            <a:extLst>
              <a:ext uri="{FF2B5EF4-FFF2-40B4-BE49-F238E27FC236}">
                <a16:creationId xmlns:a16="http://schemas.microsoft.com/office/drawing/2014/main" id="{E1BE8061-9C4A-42FD-A5F5-EABB47B62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24" y="1054384"/>
            <a:ext cx="2751659" cy="183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946912-0FE6-425F-97DC-215A5E05024A}"/>
              </a:ext>
            </a:extLst>
          </p:cNvPr>
          <p:cNvSpPr txBox="1"/>
          <p:nvPr/>
        </p:nvSpPr>
        <p:spPr>
          <a:xfrm>
            <a:off x="381625" y="685052"/>
            <a:ext cx="2798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task is to build a house</a:t>
            </a:r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008FB0-5F23-47BF-BD23-3A743B9346A1}"/>
              </a:ext>
            </a:extLst>
          </p:cNvPr>
          <p:cNvSpPr txBox="1"/>
          <p:nvPr/>
        </p:nvSpPr>
        <p:spPr>
          <a:xfrm>
            <a:off x="5006043" y="685052"/>
            <a:ext cx="2798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What do you need?</a:t>
            </a:r>
            <a:endParaRPr lang="ru-RU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5E42EE-9A88-45AE-9490-D81D9571DE8D}"/>
              </a:ext>
            </a:extLst>
          </p:cNvPr>
          <p:cNvSpPr txBox="1"/>
          <p:nvPr/>
        </p:nvSpPr>
        <p:spPr>
          <a:xfrm>
            <a:off x="5355494" y="1444271"/>
            <a:ext cx="1646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Project</a:t>
            </a:r>
            <a:endParaRPr lang="ru-RU" dirty="0"/>
          </a:p>
        </p:txBody>
      </p:sp>
      <p:pic>
        <p:nvPicPr>
          <p:cNvPr id="21516" name="Picture 12" descr="William House Plan - Sater Design Collection">
            <a:extLst>
              <a:ext uri="{FF2B5EF4-FFF2-40B4-BE49-F238E27FC236}">
                <a16:creationId xmlns:a16="http://schemas.microsoft.com/office/drawing/2014/main" id="{3FA26F1F-AFDE-4F5D-819E-3D18109E0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353" y="685052"/>
            <a:ext cx="2032647" cy="179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488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0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4A643EF-8C8C-4A9F-9FD2-FA15E1FE37E7}"/>
              </a:ext>
            </a:extLst>
          </p:cNvPr>
          <p:cNvSpPr/>
          <p:nvPr/>
        </p:nvSpPr>
        <p:spPr>
          <a:xfrm>
            <a:off x="46008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0947A-E68E-4507-86BD-F4893AA68C1B}"/>
              </a:ext>
            </a:extLst>
          </p:cNvPr>
          <p:cNvSpPr/>
          <p:nvPr/>
        </p:nvSpPr>
        <p:spPr>
          <a:xfrm>
            <a:off x="0" y="86450"/>
            <a:ext cx="2665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Process and Thread</a:t>
            </a:r>
          </a:p>
        </p:txBody>
      </p:sp>
      <p:pic>
        <p:nvPicPr>
          <p:cNvPr id="21514" name="Picture 10" descr="How Much Does It Cost to Build a House? [2021 £/m2 Building Prices] |  Urbanist Architecture - London Architects">
            <a:extLst>
              <a:ext uri="{FF2B5EF4-FFF2-40B4-BE49-F238E27FC236}">
                <a16:creationId xmlns:a16="http://schemas.microsoft.com/office/drawing/2014/main" id="{E1BE8061-9C4A-42FD-A5F5-EABB47B62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24" y="1054384"/>
            <a:ext cx="2751659" cy="183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946912-0FE6-425F-97DC-215A5E05024A}"/>
              </a:ext>
            </a:extLst>
          </p:cNvPr>
          <p:cNvSpPr txBox="1"/>
          <p:nvPr/>
        </p:nvSpPr>
        <p:spPr>
          <a:xfrm>
            <a:off x="381625" y="685052"/>
            <a:ext cx="2798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task is to build a house</a:t>
            </a:r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008FB0-5F23-47BF-BD23-3A743B9346A1}"/>
              </a:ext>
            </a:extLst>
          </p:cNvPr>
          <p:cNvSpPr txBox="1"/>
          <p:nvPr/>
        </p:nvSpPr>
        <p:spPr>
          <a:xfrm>
            <a:off x="5006043" y="685052"/>
            <a:ext cx="2798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What do you need?</a:t>
            </a:r>
            <a:endParaRPr lang="ru-RU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5E42EE-9A88-45AE-9490-D81D9571DE8D}"/>
              </a:ext>
            </a:extLst>
          </p:cNvPr>
          <p:cNvSpPr txBox="1"/>
          <p:nvPr/>
        </p:nvSpPr>
        <p:spPr>
          <a:xfrm>
            <a:off x="5355494" y="1444271"/>
            <a:ext cx="1646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Project</a:t>
            </a:r>
            <a:endParaRPr lang="ru-R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153281-0461-42B4-842A-417D56F53D3E}"/>
              </a:ext>
            </a:extLst>
          </p:cNvPr>
          <p:cNvSpPr txBox="1"/>
          <p:nvPr/>
        </p:nvSpPr>
        <p:spPr>
          <a:xfrm>
            <a:off x="3546683" y="2810592"/>
            <a:ext cx="27985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Materials </a:t>
            </a:r>
          </a:p>
          <a:p>
            <a:r>
              <a:rPr lang="en-US" dirty="0"/>
              <a:t>and instruments</a:t>
            </a:r>
            <a:endParaRPr lang="ru-RU" dirty="0"/>
          </a:p>
        </p:txBody>
      </p:sp>
      <p:pic>
        <p:nvPicPr>
          <p:cNvPr id="21516" name="Picture 12" descr="William House Plan - Sater Design Collection">
            <a:extLst>
              <a:ext uri="{FF2B5EF4-FFF2-40B4-BE49-F238E27FC236}">
                <a16:creationId xmlns:a16="http://schemas.microsoft.com/office/drawing/2014/main" id="{3FA26F1F-AFDE-4F5D-819E-3D18109E0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353" y="685052"/>
            <a:ext cx="2032647" cy="179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0" name="Picture 16" descr="Instruments, building materials | Stock Photo and Image Collection by  Vasilinka | Shutterstock">
            <a:extLst>
              <a:ext uri="{FF2B5EF4-FFF2-40B4-BE49-F238E27FC236}">
                <a16:creationId xmlns:a16="http://schemas.microsoft.com/office/drawing/2014/main" id="{8F84734A-6C03-4F66-912C-BBD12305B4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31"/>
          <a:stretch/>
        </p:blipFill>
        <p:spPr bwMode="auto">
          <a:xfrm>
            <a:off x="3484334" y="3420364"/>
            <a:ext cx="1713913" cy="169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649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0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4A643EF-8C8C-4A9F-9FD2-FA15E1FE37E7}"/>
              </a:ext>
            </a:extLst>
          </p:cNvPr>
          <p:cNvSpPr/>
          <p:nvPr/>
        </p:nvSpPr>
        <p:spPr>
          <a:xfrm>
            <a:off x="46008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0947A-E68E-4507-86BD-F4893AA68C1B}"/>
              </a:ext>
            </a:extLst>
          </p:cNvPr>
          <p:cNvSpPr/>
          <p:nvPr/>
        </p:nvSpPr>
        <p:spPr>
          <a:xfrm>
            <a:off x="0" y="86450"/>
            <a:ext cx="2665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Process and Thread</a:t>
            </a:r>
          </a:p>
        </p:txBody>
      </p:sp>
      <p:pic>
        <p:nvPicPr>
          <p:cNvPr id="21514" name="Picture 10" descr="How Much Does It Cost to Build a House? [2021 £/m2 Building Prices] |  Urbanist Architecture - London Architects">
            <a:extLst>
              <a:ext uri="{FF2B5EF4-FFF2-40B4-BE49-F238E27FC236}">
                <a16:creationId xmlns:a16="http://schemas.microsoft.com/office/drawing/2014/main" id="{E1BE8061-9C4A-42FD-A5F5-EABB47B62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24" y="1054384"/>
            <a:ext cx="2751659" cy="183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946912-0FE6-425F-97DC-215A5E05024A}"/>
              </a:ext>
            </a:extLst>
          </p:cNvPr>
          <p:cNvSpPr txBox="1"/>
          <p:nvPr/>
        </p:nvSpPr>
        <p:spPr>
          <a:xfrm>
            <a:off x="381625" y="685052"/>
            <a:ext cx="2798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task is to build a house</a:t>
            </a:r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008FB0-5F23-47BF-BD23-3A743B9346A1}"/>
              </a:ext>
            </a:extLst>
          </p:cNvPr>
          <p:cNvSpPr txBox="1"/>
          <p:nvPr/>
        </p:nvSpPr>
        <p:spPr>
          <a:xfrm>
            <a:off x="5006043" y="685052"/>
            <a:ext cx="2798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What do you need?</a:t>
            </a:r>
            <a:endParaRPr lang="ru-RU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5E42EE-9A88-45AE-9490-D81D9571DE8D}"/>
              </a:ext>
            </a:extLst>
          </p:cNvPr>
          <p:cNvSpPr txBox="1"/>
          <p:nvPr/>
        </p:nvSpPr>
        <p:spPr>
          <a:xfrm>
            <a:off x="5355494" y="1444271"/>
            <a:ext cx="1646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Project</a:t>
            </a:r>
            <a:endParaRPr lang="ru-R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153281-0461-42B4-842A-417D56F53D3E}"/>
              </a:ext>
            </a:extLst>
          </p:cNvPr>
          <p:cNvSpPr txBox="1"/>
          <p:nvPr/>
        </p:nvSpPr>
        <p:spPr>
          <a:xfrm>
            <a:off x="3546683" y="2810592"/>
            <a:ext cx="27985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Materials </a:t>
            </a:r>
          </a:p>
          <a:p>
            <a:r>
              <a:rPr lang="en-US" dirty="0"/>
              <a:t>and instruments</a:t>
            </a:r>
            <a:endParaRPr lang="ru-RU" dirty="0"/>
          </a:p>
        </p:txBody>
      </p:sp>
      <p:pic>
        <p:nvPicPr>
          <p:cNvPr id="21516" name="Picture 12" descr="William House Plan - Sater Design Collection">
            <a:extLst>
              <a:ext uri="{FF2B5EF4-FFF2-40B4-BE49-F238E27FC236}">
                <a16:creationId xmlns:a16="http://schemas.microsoft.com/office/drawing/2014/main" id="{3FA26F1F-AFDE-4F5D-819E-3D18109E0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353" y="685052"/>
            <a:ext cx="2032647" cy="179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0" name="Picture 16" descr="Instruments, building materials | Stock Photo and Image Collection by  Vasilinka | Shutterstock">
            <a:extLst>
              <a:ext uri="{FF2B5EF4-FFF2-40B4-BE49-F238E27FC236}">
                <a16:creationId xmlns:a16="http://schemas.microsoft.com/office/drawing/2014/main" id="{8F84734A-6C03-4F66-912C-BBD12305B4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31"/>
          <a:stretch/>
        </p:blipFill>
        <p:spPr bwMode="auto">
          <a:xfrm>
            <a:off x="3484334" y="3420364"/>
            <a:ext cx="1713913" cy="169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70ED17E-8981-423C-9E6E-4BF5FA9B588A}"/>
              </a:ext>
            </a:extLst>
          </p:cNvPr>
          <p:cNvSpPr txBox="1"/>
          <p:nvPr/>
        </p:nvSpPr>
        <p:spPr>
          <a:xfrm>
            <a:off x="7227483" y="2949091"/>
            <a:ext cx="2798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Land</a:t>
            </a:r>
            <a:endParaRPr lang="ru-RU" dirty="0"/>
          </a:p>
        </p:txBody>
      </p:sp>
      <p:pic>
        <p:nvPicPr>
          <p:cNvPr id="21522" name="Picture 18" descr="Running With the Land Definition">
            <a:extLst>
              <a:ext uri="{FF2B5EF4-FFF2-40B4-BE49-F238E27FC236}">
                <a16:creationId xmlns:a16="http://schemas.microsoft.com/office/drawing/2014/main" id="{07EE2A73-F8D7-4452-8BE5-A7BA3B0A6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212" y="3385274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9715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0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4A643EF-8C8C-4A9F-9FD2-FA15E1FE37E7}"/>
              </a:ext>
            </a:extLst>
          </p:cNvPr>
          <p:cNvSpPr/>
          <p:nvPr/>
        </p:nvSpPr>
        <p:spPr>
          <a:xfrm>
            <a:off x="46008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0947A-E68E-4507-86BD-F4893AA68C1B}"/>
              </a:ext>
            </a:extLst>
          </p:cNvPr>
          <p:cNvSpPr/>
          <p:nvPr/>
        </p:nvSpPr>
        <p:spPr>
          <a:xfrm>
            <a:off x="0" y="86450"/>
            <a:ext cx="2665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Process and Thread</a:t>
            </a:r>
          </a:p>
        </p:txBody>
      </p:sp>
      <p:pic>
        <p:nvPicPr>
          <p:cNvPr id="21514" name="Picture 10" descr="How Much Does It Cost to Build a House? [2021 £/m2 Building Prices] |  Urbanist Architecture - London Architects">
            <a:extLst>
              <a:ext uri="{FF2B5EF4-FFF2-40B4-BE49-F238E27FC236}">
                <a16:creationId xmlns:a16="http://schemas.microsoft.com/office/drawing/2014/main" id="{E1BE8061-9C4A-42FD-A5F5-EABB47B62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24" y="1054384"/>
            <a:ext cx="2751659" cy="183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946912-0FE6-425F-97DC-215A5E05024A}"/>
              </a:ext>
            </a:extLst>
          </p:cNvPr>
          <p:cNvSpPr txBox="1"/>
          <p:nvPr/>
        </p:nvSpPr>
        <p:spPr>
          <a:xfrm>
            <a:off x="381625" y="685052"/>
            <a:ext cx="2798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task is to build a house</a:t>
            </a:r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008FB0-5F23-47BF-BD23-3A743B9346A1}"/>
              </a:ext>
            </a:extLst>
          </p:cNvPr>
          <p:cNvSpPr txBox="1"/>
          <p:nvPr/>
        </p:nvSpPr>
        <p:spPr>
          <a:xfrm>
            <a:off x="5006043" y="685052"/>
            <a:ext cx="2798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What do you need?</a:t>
            </a:r>
            <a:endParaRPr lang="ru-RU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5E42EE-9A88-45AE-9490-D81D9571DE8D}"/>
              </a:ext>
            </a:extLst>
          </p:cNvPr>
          <p:cNvSpPr txBox="1"/>
          <p:nvPr/>
        </p:nvSpPr>
        <p:spPr>
          <a:xfrm>
            <a:off x="5355494" y="1444271"/>
            <a:ext cx="1646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Project</a:t>
            </a:r>
            <a:endParaRPr lang="ru-R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153281-0461-42B4-842A-417D56F53D3E}"/>
              </a:ext>
            </a:extLst>
          </p:cNvPr>
          <p:cNvSpPr txBox="1"/>
          <p:nvPr/>
        </p:nvSpPr>
        <p:spPr>
          <a:xfrm>
            <a:off x="3546683" y="2810592"/>
            <a:ext cx="27985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Materials </a:t>
            </a:r>
          </a:p>
          <a:p>
            <a:r>
              <a:rPr lang="en-US" dirty="0"/>
              <a:t>and instruments</a:t>
            </a:r>
            <a:endParaRPr lang="ru-RU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5C123A-89EE-4858-BD0C-7AEC77B7C692}"/>
              </a:ext>
            </a:extLst>
          </p:cNvPr>
          <p:cNvSpPr txBox="1"/>
          <p:nvPr/>
        </p:nvSpPr>
        <p:spPr>
          <a:xfrm>
            <a:off x="626509" y="3010357"/>
            <a:ext cx="2798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Workers</a:t>
            </a:r>
            <a:endParaRPr lang="ru-RU" dirty="0"/>
          </a:p>
        </p:txBody>
      </p:sp>
      <p:pic>
        <p:nvPicPr>
          <p:cNvPr id="21516" name="Picture 12" descr="William House Plan - Sater Design Collection">
            <a:extLst>
              <a:ext uri="{FF2B5EF4-FFF2-40B4-BE49-F238E27FC236}">
                <a16:creationId xmlns:a16="http://schemas.microsoft.com/office/drawing/2014/main" id="{3FA26F1F-AFDE-4F5D-819E-3D18109E0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353" y="685052"/>
            <a:ext cx="2032647" cy="179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0" name="Picture 16" descr="Instruments, building materials | Stock Photo and Image Collection by  Vasilinka | Shutterstock">
            <a:extLst>
              <a:ext uri="{FF2B5EF4-FFF2-40B4-BE49-F238E27FC236}">
                <a16:creationId xmlns:a16="http://schemas.microsoft.com/office/drawing/2014/main" id="{8F84734A-6C03-4F66-912C-BBD12305B4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31"/>
          <a:stretch/>
        </p:blipFill>
        <p:spPr bwMode="auto">
          <a:xfrm>
            <a:off x="3484334" y="3420364"/>
            <a:ext cx="1713913" cy="169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70ED17E-8981-423C-9E6E-4BF5FA9B588A}"/>
              </a:ext>
            </a:extLst>
          </p:cNvPr>
          <p:cNvSpPr txBox="1"/>
          <p:nvPr/>
        </p:nvSpPr>
        <p:spPr>
          <a:xfrm>
            <a:off x="7227483" y="2949091"/>
            <a:ext cx="2798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Land</a:t>
            </a:r>
            <a:endParaRPr lang="ru-RU" dirty="0"/>
          </a:p>
        </p:txBody>
      </p:sp>
      <p:pic>
        <p:nvPicPr>
          <p:cNvPr id="21522" name="Picture 18" descr="Running With the Land Definition">
            <a:extLst>
              <a:ext uri="{FF2B5EF4-FFF2-40B4-BE49-F238E27FC236}">
                <a16:creationId xmlns:a16="http://schemas.microsoft.com/office/drawing/2014/main" id="{07EE2A73-F8D7-4452-8BE5-A7BA3B0A6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212" y="3385274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4" name="Picture 20" descr="Наша Russia: Равшан и Джамшут - Мрамора - видео на Вокруг.ТВ.">
            <a:extLst>
              <a:ext uri="{FF2B5EF4-FFF2-40B4-BE49-F238E27FC236}">
                <a16:creationId xmlns:a16="http://schemas.microsoft.com/office/drawing/2014/main" id="{C34B3DFF-7595-420D-8AA2-40CF59AEE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4" y="3420364"/>
            <a:ext cx="2254003" cy="169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1642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0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4A643EF-8C8C-4A9F-9FD2-FA15E1FE37E7}"/>
              </a:ext>
            </a:extLst>
          </p:cNvPr>
          <p:cNvSpPr/>
          <p:nvPr/>
        </p:nvSpPr>
        <p:spPr>
          <a:xfrm>
            <a:off x="46008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0947A-E68E-4507-86BD-F4893AA68C1B}"/>
              </a:ext>
            </a:extLst>
          </p:cNvPr>
          <p:cNvSpPr/>
          <p:nvPr/>
        </p:nvSpPr>
        <p:spPr>
          <a:xfrm>
            <a:off x="0" y="86450"/>
            <a:ext cx="2665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Process and Thread</a:t>
            </a:r>
          </a:p>
        </p:txBody>
      </p:sp>
      <p:pic>
        <p:nvPicPr>
          <p:cNvPr id="21514" name="Picture 10" descr="How Much Does It Cost to Build a House? [2021 £/m2 Building Prices] |  Urbanist Architecture - London Architects">
            <a:extLst>
              <a:ext uri="{FF2B5EF4-FFF2-40B4-BE49-F238E27FC236}">
                <a16:creationId xmlns:a16="http://schemas.microsoft.com/office/drawing/2014/main" id="{E1BE8061-9C4A-42FD-A5F5-EABB47B62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24" y="1054384"/>
            <a:ext cx="2751659" cy="183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946912-0FE6-425F-97DC-215A5E05024A}"/>
              </a:ext>
            </a:extLst>
          </p:cNvPr>
          <p:cNvSpPr txBox="1"/>
          <p:nvPr/>
        </p:nvSpPr>
        <p:spPr>
          <a:xfrm>
            <a:off x="381625" y="685052"/>
            <a:ext cx="2798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task is to build a house</a:t>
            </a:r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008FB0-5F23-47BF-BD23-3A743B9346A1}"/>
              </a:ext>
            </a:extLst>
          </p:cNvPr>
          <p:cNvSpPr txBox="1"/>
          <p:nvPr/>
        </p:nvSpPr>
        <p:spPr>
          <a:xfrm>
            <a:off x="5006043" y="685052"/>
            <a:ext cx="2798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What do you need?</a:t>
            </a:r>
            <a:endParaRPr lang="ru-RU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5E42EE-9A88-45AE-9490-D81D9571DE8D}"/>
              </a:ext>
            </a:extLst>
          </p:cNvPr>
          <p:cNvSpPr txBox="1"/>
          <p:nvPr/>
        </p:nvSpPr>
        <p:spPr>
          <a:xfrm>
            <a:off x="4969551" y="1444271"/>
            <a:ext cx="2032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Project</a:t>
            </a:r>
            <a:r>
              <a:rPr lang="ru-RU" dirty="0"/>
              <a:t> = </a:t>
            </a:r>
            <a:r>
              <a:rPr lang="en-US" dirty="0"/>
              <a:t>Program</a:t>
            </a:r>
            <a:endParaRPr lang="ru-RU" dirty="0"/>
          </a:p>
          <a:p>
            <a:endParaRPr lang="ru-R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153281-0461-42B4-842A-417D56F53D3E}"/>
              </a:ext>
            </a:extLst>
          </p:cNvPr>
          <p:cNvSpPr txBox="1"/>
          <p:nvPr/>
        </p:nvSpPr>
        <p:spPr>
          <a:xfrm>
            <a:off x="3546683" y="2810592"/>
            <a:ext cx="27985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Materials </a:t>
            </a:r>
          </a:p>
          <a:p>
            <a:r>
              <a:rPr lang="en-US" dirty="0"/>
              <a:t>and instruments</a:t>
            </a:r>
            <a:r>
              <a:rPr lang="ru-RU" dirty="0"/>
              <a:t> = </a:t>
            </a:r>
            <a:r>
              <a:rPr lang="en-US" dirty="0"/>
              <a:t>Data</a:t>
            </a:r>
            <a:endParaRPr lang="ru-RU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5C123A-89EE-4858-BD0C-7AEC77B7C692}"/>
              </a:ext>
            </a:extLst>
          </p:cNvPr>
          <p:cNvSpPr txBox="1"/>
          <p:nvPr/>
        </p:nvSpPr>
        <p:spPr>
          <a:xfrm>
            <a:off x="277057" y="2983365"/>
            <a:ext cx="2798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Workers = Threads</a:t>
            </a:r>
            <a:endParaRPr lang="ru-RU" dirty="0"/>
          </a:p>
        </p:txBody>
      </p:sp>
      <p:pic>
        <p:nvPicPr>
          <p:cNvPr id="21516" name="Picture 12" descr="William House Plan - Sater Design Collection">
            <a:extLst>
              <a:ext uri="{FF2B5EF4-FFF2-40B4-BE49-F238E27FC236}">
                <a16:creationId xmlns:a16="http://schemas.microsoft.com/office/drawing/2014/main" id="{3FA26F1F-AFDE-4F5D-819E-3D18109E0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353" y="685052"/>
            <a:ext cx="2032647" cy="179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0" name="Picture 16" descr="Instruments, building materials | Stock Photo and Image Collection by  Vasilinka | Shutterstock">
            <a:extLst>
              <a:ext uri="{FF2B5EF4-FFF2-40B4-BE49-F238E27FC236}">
                <a16:creationId xmlns:a16="http://schemas.microsoft.com/office/drawing/2014/main" id="{8F84734A-6C03-4F66-912C-BBD12305B4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31"/>
          <a:stretch/>
        </p:blipFill>
        <p:spPr bwMode="auto">
          <a:xfrm>
            <a:off x="3484334" y="3420364"/>
            <a:ext cx="1713913" cy="169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70ED17E-8981-423C-9E6E-4BF5FA9B588A}"/>
              </a:ext>
            </a:extLst>
          </p:cNvPr>
          <p:cNvSpPr txBox="1"/>
          <p:nvPr/>
        </p:nvSpPr>
        <p:spPr>
          <a:xfrm>
            <a:off x="6728411" y="2949091"/>
            <a:ext cx="2798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Land = Address space</a:t>
            </a:r>
            <a:endParaRPr lang="ru-RU" dirty="0"/>
          </a:p>
        </p:txBody>
      </p:sp>
      <p:pic>
        <p:nvPicPr>
          <p:cNvPr id="21522" name="Picture 18" descr="Running With the Land Definition">
            <a:extLst>
              <a:ext uri="{FF2B5EF4-FFF2-40B4-BE49-F238E27FC236}">
                <a16:creationId xmlns:a16="http://schemas.microsoft.com/office/drawing/2014/main" id="{07EE2A73-F8D7-4452-8BE5-A7BA3B0A6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212" y="3385274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4" name="Picture 20" descr="Наша Russia: Равшан и Джамшут - Мрамора - видео на Вокруг.ТВ.">
            <a:extLst>
              <a:ext uri="{FF2B5EF4-FFF2-40B4-BE49-F238E27FC236}">
                <a16:creationId xmlns:a16="http://schemas.microsoft.com/office/drawing/2014/main" id="{C34B3DFF-7595-420D-8AA2-40CF59AEE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4" y="3420364"/>
            <a:ext cx="2254003" cy="169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419AF41-E750-438B-B950-C5E3E7EB9973}"/>
              </a:ext>
            </a:extLst>
          </p:cNvPr>
          <p:cNvSpPr txBox="1"/>
          <p:nvPr/>
        </p:nvSpPr>
        <p:spPr>
          <a:xfrm>
            <a:off x="3675073" y="2107281"/>
            <a:ext cx="2184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All of these is Process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3692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0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4A643EF-8C8C-4A9F-9FD2-FA15E1FE37E7}"/>
              </a:ext>
            </a:extLst>
          </p:cNvPr>
          <p:cNvSpPr/>
          <p:nvPr/>
        </p:nvSpPr>
        <p:spPr>
          <a:xfrm>
            <a:off x="46008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0947A-E68E-4507-86BD-F4893AA68C1B}"/>
              </a:ext>
            </a:extLst>
          </p:cNvPr>
          <p:cNvSpPr/>
          <p:nvPr/>
        </p:nvSpPr>
        <p:spPr>
          <a:xfrm>
            <a:off x="0" y="86450"/>
            <a:ext cx="2665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Process and Thread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D27A92-BC6F-489A-8FEC-286C9BC39869}"/>
              </a:ext>
            </a:extLst>
          </p:cNvPr>
          <p:cNvSpPr txBox="1"/>
          <p:nvPr/>
        </p:nvSpPr>
        <p:spPr>
          <a:xfrm>
            <a:off x="224232" y="796712"/>
            <a:ext cx="395172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Process – is a “container” for threads</a:t>
            </a:r>
            <a:endParaRPr lang="ru-RU" dirty="0"/>
          </a:p>
          <a:p>
            <a:endParaRPr lang="ru-RU" dirty="0"/>
          </a:p>
          <a:p>
            <a:r>
              <a:rPr lang="en-US" dirty="0"/>
              <a:t>Processes are isolated from each other, and threads can run in the same process.</a:t>
            </a:r>
            <a:endParaRPr lang="ru-RU" dirty="0"/>
          </a:p>
        </p:txBody>
      </p:sp>
      <p:pic>
        <p:nvPicPr>
          <p:cNvPr id="32772" name="Picture 4" descr="Thread vs Process - sureshdevang">
            <a:extLst>
              <a:ext uri="{FF2B5EF4-FFF2-40B4-BE49-F238E27FC236}">
                <a16:creationId xmlns:a16="http://schemas.microsoft.com/office/drawing/2014/main" id="{5724D5FB-0F59-46E8-A2F8-4090A1274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34" y="595272"/>
            <a:ext cx="4834792" cy="292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6" name="Picture 8" descr="Принимаем работу плиточника: 5 пунктов, на которые важно обратить внимание">
            <a:extLst>
              <a:ext uri="{FF2B5EF4-FFF2-40B4-BE49-F238E27FC236}">
                <a16:creationId xmlns:a16="http://schemas.microsoft.com/office/drawing/2014/main" id="{69F3BA4E-6781-40E8-9F2F-5E94A3408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8" y="2550862"/>
            <a:ext cx="1484067" cy="1142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8" name="Picture 10" descr="Bison | Wallpapering with paper">
            <a:extLst>
              <a:ext uri="{FF2B5EF4-FFF2-40B4-BE49-F238E27FC236}">
                <a16:creationId xmlns:a16="http://schemas.microsoft.com/office/drawing/2014/main" id="{30C855B7-3FD7-4DEB-AF76-E5648C128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9" y="3876559"/>
            <a:ext cx="1524678" cy="114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0" name="Picture 12" descr="Kitchen Assembly Images, Stock Photos &amp; Vectors | Shutterstock">
            <a:extLst>
              <a:ext uri="{FF2B5EF4-FFF2-40B4-BE49-F238E27FC236}">
                <a16:creationId xmlns:a16="http://schemas.microsoft.com/office/drawing/2014/main" id="{9F21A30A-8D96-49B3-A8D9-30B3D01FC4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47"/>
          <a:stretch/>
        </p:blipFill>
        <p:spPr bwMode="auto">
          <a:xfrm>
            <a:off x="1809880" y="2550862"/>
            <a:ext cx="1710802" cy="111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2" name="Picture 14" descr="How to Hang Drywall Ceiling by Yourself">
            <a:extLst>
              <a:ext uri="{FF2B5EF4-FFF2-40B4-BE49-F238E27FC236}">
                <a16:creationId xmlns:a16="http://schemas.microsoft.com/office/drawing/2014/main" id="{FBCAB1BF-01F1-4DAE-98DC-2EAB35A4EF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5" t="-317" b="317"/>
          <a:stretch/>
        </p:blipFill>
        <p:spPr bwMode="auto">
          <a:xfrm>
            <a:off x="1809880" y="3872923"/>
            <a:ext cx="1710802" cy="114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4313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0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4A643EF-8C8C-4A9F-9FD2-FA15E1FE37E7}"/>
              </a:ext>
            </a:extLst>
          </p:cNvPr>
          <p:cNvSpPr/>
          <p:nvPr/>
        </p:nvSpPr>
        <p:spPr>
          <a:xfrm>
            <a:off x="46008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0947A-E68E-4507-86BD-F4893AA68C1B}"/>
              </a:ext>
            </a:extLst>
          </p:cNvPr>
          <p:cNvSpPr/>
          <p:nvPr/>
        </p:nvSpPr>
        <p:spPr>
          <a:xfrm>
            <a:off x="0" y="86450"/>
            <a:ext cx="2228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Multi Threading</a:t>
            </a:r>
          </a:p>
        </p:txBody>
      </p:sp>
      <p:pic>
        <p:nvPicPr>
          <p:cNvPr id="31748" name="Picture 4" descr="Parallelism - Multithreading and Multiprocessing - Suvendra&amp;#39;s Turf">
            <a:extLst>
              <a:ext uri="{FF2B5EF4-FFF2-40B4-BE49-F238E27FC236}">
                <a16:creationId xmlns:a16="http://schemas.microsoft.com/office/drawing/2014/main" id="{638C8422-DDD8-45B3-B3B6-D3102CB0D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1134553"/>
            <a:ext cx="662940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1AEF70-848F-4351-B3CC-B53F02BF1A64}"/>
              </a:ext>
            </a:extLst>
          </p:cNvPr>
          <p:cNvSpPr txBox="1"/>
          <p:nvPr/>
        </p:nvSpPr>
        <p:spPr>
          <a:xfrm>
            <a:off x="2845124" y="3945529"/>
            <a:ext cx="46185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Multi-threaded programming is only possible on shared memory systems.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27566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0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4A643EF-8C8C-4A9F-9FD2-FA15E1FE37E7}"/>
              </a:ext>
            </a:extLst>
          </p:cNvPr>
          <p:cNvSpPr/>
          <p:nvPr/>
        </p:nvSpPr>
        <p:spPr>
          <a:xfrm>
            <a:off x="46008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0947A-E68E-4507-86BD-F4893AA68C1B}"/>
              </a:ext>
            </a:extLst>
          </p:cNvPr>
          <p:cNvSpPr/>
          <p:nvPr/>
        </p:nvSpPr>
        <p:spPr>
          <a:xfrm>
            <a:off x="3762436" y="2110085"/>
            <a:ext cx="1311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OpenMP</a:t>
            </a:r>
          </a:p>
        </p:txBody>
      </p:sp>
    </p:spTree>
    <p:extLst>
      <p:ext uri="{BB962C8B-B14F-4D97-AF65-F5344CB8AC3E}">
        <p14:creationId xmlns:p14="http://schemas.microsoft.com/office/powerpoint/2010/main" val="2189764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0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4A643EF-8C8C-4A9F-9FD2-FA15E1FE37E7}"/>
              </a:ext>
            </a:extLst>
          </p:cNvPr>
          <p:cNvSpPr/>
          <p:nvPr/>
        </p:nvSpPr>
        <p:spPr>
          <a:xfrm>
            <a:off x="46008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0947A-E68E-4507-86BD-F4893AA68C1B}"/>
              </a:ext>
            </a:extLst>
          </p:cNvPr>
          <p:cNvSpPr/>
          <p:nvPr/>
        </p:nvSpPr>
        <p:spPr>
          <a:xfrm>
            <a:off x="0" y="86450"/>
            <a:ext cx="1311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OpenMP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966D04-195E-4E2A-89ED-663498B2B6C1}"/>
              </a:ext>
            </a:extLst>
          </p:cNvPr>
          <p:cNvSpPr txBox="1"/>
          <p:nvPr/>
        </p:nvSpPr>
        <p:spPr>
          <a:xfrm>
            <a:off x="384749" y="840834"/>
            <a:ext cx="8164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Fork – join parallelism</a:t>
            </a:r>
            <a:endParaRPr lang="ru-RU" dirty="0"/>
          </a:p>
        </p:txBody>
      </p:sp>
      <p:pic>
        <p:nvPicPr>
          <p:cNvPr id="34818" name="Picture 2" descr="Fork–join model - Wikipedia">
            <a:extLst>
              <a:ext uri="{FF2B5EF4-FFF2-40B4-BE49-F238E27FC236}">
                <a16:creationId xmlns:a16="http://schemas.microsoft.com/office/drawing/2014/main" id="{9C2EFE0A-7B96-4751-BBCF-2C84E25BC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672" y="1642666"/>
            <a:ext cx="6692009" cy="278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547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0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4A643EF-8C8C-4A9F-9FD2-FA15E1FE37E7}"/>
              </a:ext>
            </a:extLst>
          </p:cNvPr>
          <p:cNvSpPr/>
          <p:nvPr/>
        </p:nvSpPr>
        <p:spPr>
          <a:xfrm>
            <a:off x="46008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0947A-E68E-4507-86BD-F4893AA68C1B}"/>
              </a:ext>
            </a:extLst>
          </p:cNvPr>
          <p:cNvSpPr/>
          <p:nvPr/>
        </p:nvSpPr>
        <p:spPr>
          <a:xfrm>
            <a:off x="0" y="86450"/>
            <a:ext cx="18610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Short history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2587ECC-F281-41FF-8038-1D646CEA460E}"/>
              </a:ext>
            </a:extLst>
          </p:cNvPr>
          <p:cNvSpPr/>
          <p:nvPr/>
        </p:nvSpPr>
        <p:spPr>
          <a:xfrm>
            <a:off x="-116484" y="696425"/>
            <a:ext cx="9144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1820s			Difference engine	 Charles Babbage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1936-1938 		Z1(prototype)		Konrad </a:t>
            </a:r>
            <a:r>
              <a:rPr lang="en-US" dirty="0" err="1"/>
              <a:t>Zuse</a:t>
            </a:r>
            <a:r>
              <a:rPr lang="en-US" dirty="0"/>
              <a:t>		1Gz		1KW		500KG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1938-1939		Z2(prototype)		Konrad </a:t>
            </a:r>
            <a:r>
              <a:rPr lang="en-US" dirty="0" err="1"/>
              <a:t>Zuse</a:t>
            </a:r>
            <a:r>
              <a:rPr lang="en-US" dirty="0"/>
              <a:t>		5Gz		1KW		500KG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12.05.1941		Z3	Konrad </a:t>
            </a:r>
            <a:r>
              <a:rPr lang="en-US" dirty="0" err="1"/>
              <a:t>Zuse</a:t>
            </a:r>
            <a:r>
              <a:rPr lang="en-US" dirty="0"/>
              <a:t>	5.3Gz	2Flops	2600</a:t>
            </a:r>
            <a:r>
              <a:rPr lang="ru-RU" dirty="0"/>
              <a:t> </a:t>
            </a:r>
            <a:r>
              <a:rPr lang="en-US" dirty="0"/>
              <a:t>telephone relays	4KW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1950	</a:t>
            </a:r>
            <a:r>
              <a:rPr lang="ru-RU" dirty="0"/>
              <a:t>	</a:t>
            </a:r>
            <a:r>
              <a:rPr lang="en-US" dirty="0"/>
              <a:t>	Z4	 Konrad </a:t>
            </a:r>
            <a:r>
              <a:rPr lang="en-US" dirty="0" err="1"/>
              <a:t>Zuse</a:t>
            </a:r>
            <a:r>
              <a:rPr lang="en-US" dirty="0"/>
              <a:t>	40Gz								6KW</a:t>
            </a:r>
          </a:p>
        </p:txBody>
      </p:sp>
    </p:spTree>
    <p:extLst>
      <p:ext uri="{BB962C8B-B14F-4D97-AF65-F5344CB8AC3E}">
        <p14:creationId xmlns:p14="http://schemas.microsoft.com/office/powerpoint/2010/main" val="16940296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0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4A643EF-8C8C-4A9F-9FD2-FA15E1FE37E7}"/>
              </a:ext>
            </a:extLst>
          </p:cNvPr>
          <p:cNvSpPr/>
          <p:nvPr/>
        </p:nvSpPr>
        <p:spPr>
          <a:xfrm>
            <a:off x="46008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0947A-E68E-4507-86BD-F4893AA68C1B}"/>
              </a:ext>
            </a:extLst>
          </p:cNvPr>
          <p:cNvSpPr/>
          <p:nvPr/>
        </p:nvSpPr>
        <p:spPr>
          <a:xfrm>
            <a:off x="0" y="86450"/>
            <a:ext cx="1311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OpenMP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966D04-195E-4E2A-89ED-663498B2B6C1}"/>
              </a:ext>
            </a:extLst>
          </p:cNvPr>
          <p:cNvSpPr txBox="1"/>
          <p:nvPr/>
        </p:nvSpPr>
        <p:spPr>
          <a:xfrm>
            <a:off x="425518" y="2428409"/>
            <a:ext cx="81648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OpenMP includes: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compiler directives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helper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environment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A88D33-6BAF-48F4-96DC-5CA36B673767}"/>
              </a:ext>
            </a:extLst>
          </p:cNvPr>
          <p:cNvSpPr txBox="1"/>
          <p:nvPr/>
        </p:nvSpPr>
        <p:spPr>
          <a:xfrm>
            <a:off x="468848" y="936684"/>
            <a:ext cx="7813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One </a:t>
            </a:r>
            <a:r>
              <a:rPr lang="ru-RU" dirty="0" err="1"/>
              <a:t>version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program</a:t>
            </a:r>
            <a:r>
              <a:rPr lang="ru-RU" dirty="0"/>
              <a:t> </a:t>
            </a:r>
            <a:r>
              <a:rPr lang="ru-RU" dirty="0" err="1"/>
              <a:t>for</a:t>
            </a:r>
            <a:r>
              <a:rPr lang="ru-RU" dirty="0"/>
              <a:t> </a:t>
            </a:r>
            <a:r>
              <a:rPr lang="ru-RU" dirty="0" err="1"/>
              <a:t>parallel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en-US" dirty="0"/>
              <a:t> </a:t>
            </a:r>
            <a:r>
              <a:rPr lang="ru-RU" dirty="0" err="1"/>
              <a:t>sequential</a:t>
            </a:r>
            <a:r>
              <a:rPr lang="ru-RU" dirty="0"/>
              <a:t> </a:t>
            </a:r>
            <a:r>
              <a:rPr lang="ru-RU" dirty="0" err="1"/>
              <a:t>execution</a:t>
            </a:r>
            <a:r>
              <a:rPr lang="ru-RU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362A01-122F-4A36-B241-4C3A6BF70E30}"/>
              </a:ext>
            </a:extLst>
          </p:cNvPr>
          <p:cNvSpPr txBox="1"/>
          <p:nvPr/>
        </p:nvSpPr>
        <p:spPr>
          <a:xfrm>
            <a:off x="468848" y="1468596"/>
            <a:ext cx="79995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SPMD (Single Program Multiple Data) model of parallel programming: the same code is used for all parallel threads.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58984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0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4A643EF-8C8C-4A9F-9FD2-FA15E1FE37E7}"/>
              </a:ext>
            </a:extLst>
          </p:cNvPr>
          <p:cNvSpPr/>
          <p:nvPr/>
        </p:nvSpPr>
        <p:spPr>
          <a:xfrm>
            <a:off x="46008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0947A-E68E-4507-86BD-F4893AA68C1B}"/>
              </a:ext>
            </a:extLst>
          </p:cNvPr>
          <p:cNvSpPr/>
          <p:nvPr/>
        </p:nvSpPr>
        <p:spPr>
          <a:xfrm>
            <a:off x="0" y="86450"/>
            <a:ext cx="1311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OpenMP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A88D33-6BAF-48F4-96DC-5CA36B673767}"/>
              </a:ext>
            </a:extLst>
          </p:cNvPr>
          <p:cNvSpPr txBox="1"/>
          <p:nvPr/>
        </p:nvSpPr>
        <p:spPr>
          <a:xfrm>
            <a:off x="468848" y="936684"/>
            <a:ext cx="7813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Basics directives</a:t>
            </a:r>
            <a:r>
              <a:rPr lang="ru-RU" dirty="0"/>
              <a:t> </a:t>
            </a:r>
            <a:r>
              <a:rPr lang="ru-RU" dirty="0" err="1"/>
              <a:t>embed</a:t>
            </a:r>
            <a:r>
              <a:rPr lang="ru-RU" dirty="0"/>
              <a:t> </a:t>
            </a:r>
            <a:r>
              <a:rPr lang="ru-RU" dirty="0" err="1"/>
              <a:t>directly</a:t>
            </a:r>
            <a:r>
              <a:rPr lang="ru-RU" dirty="0"/>
              <a:t> </a:t>
            </a:r>
            <a:r>
              <a:rPr lang="ru-RU" dirty="0" err="1"/>
              <a:t>into</a:t>
            </a:r>
            <a:r>
              <a:rPr lang="ru-RU" dirty="0"/>
              <a:t> </a:t>
            </a:r>
            <a:r>
              <a:rPr lang="ru-RU" dirty="0" err="1"/>
              <a:t>serial</a:t>
            </a:r>
            <a:r>
              <a:rPr lang="ru-RU" dirty="0"/>
              <a:t> </a:t>
            </a:r>
            <a:r>
              <a:rPr lang="ru-RU" dirty="0" err="1"/>
              <a:t>code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2C171C-6348-4CAC-B927-1B7B8D2A1CCE}"/>
              </a:ext>
            </a:extLst>
          </p:cNvPr>
          <p:cNvSpPr txBox="1"/>
          <p:nvPr/>
        </p:nvSpPr>
        <p:spPr>
          <a:xfrm>
            <a:off x="468848" y="1416641"/>
            <a:ext cx="81276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#pragma </a:t>
            </a:r>
            <a:r>
              <a:rPr lang="en-US" sz="1800" b="1" i="0" dirty="0" err="1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omp</a:t>
            </a:r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1" i="1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directive-name </a:t>
            </a:r>
            <a:r>
              <a:rPr lang="en-US" b="1" dirty="0">
                <a:solidFill>
                  <a:srgbClr val="660033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clause((</a:t>
            </a:r>
            <a:r>
              <a:rPr lang="ru-RU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) clause)</a:t>
            </a:r>
            <a:r>
              <a:rPr lang="ru-RU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...</a:t>
            </a:r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)</a:t>
            </a:r>
            <a:br>
              <a:rPr lang="ru-RU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</a:br>
            <a:endParaRPr lang="ru-RU" dirty="0"/>
          </a:p>
        </p:txBody>
      </p:sp>
      <p:pic>
        <p:nvPicPr>
          <p:cNvPr id="35842" name="Picture 2" descr="example-mpi-gather">
            <a:extLst>
              <a:ext uri="{FF2B5EF4-FFF2-40B4-BE49-F238E27FC236}">
                <a16:creationId xmlns:a16="http://schemas.microsoft.com/office/drawing/2014/main" id="{ECDF682D-8B4F-494C-9DF8-7F9339569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36" y="2030026"/>
            <a:ext cx="3118618" cy="261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5394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0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4A643EF-8C8C-4A9F-9FD2-FA15E1FE37E7}"/>
              </a:ext>
            </a:extLst>
          </p:cNvPr>
          <p:cNvSpPr/>
          <p:nvPr/>
        </p:nvSpPr>
        <p:spPr>
          <a:xfrm>
            <a:off x="46008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0947A-E68E-4507-86BD-F4893AA68C1B}"/>
              </a:ext>
            </a:extLst>
          </p:cNvPr>
          <p:cNvSpPr/>
          <p:nvPr/>
        </p:nvSpPr>
        <p:spPr>
          <a:xfrm>
            <a:off x="0" y="86450"/>
            <a:ext cx="1311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OpenMP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893FF7-93D7-49A4-BAA9-20B0F0F47494}"/>
              </a:ext>
            </a:extLst>
          </p:cNvPr>
          <p:cNvSpPr txBox="1"/>
          <p:nvPr/>
        </p:nvSpPr>
        <p:spPr>
          <a:xfrm>
            <a:off x="354028" y="854413"/>
            <a:ext cx="348524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chemeClr val="tx1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#include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omp.h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  <a:br>
              <a:rPr lang="en-US" sz="1400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</a:br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Courier New" panose="02070309020205020404" pitchFamily="49" charset="0"/>
              </a:rPr>
              <a:t>#include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&lt;iostream&gt;</a:t>
            </a:r>
          </a:p>
          <a:p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Courier New" panose="02070309020205020404" pitchFamily="49" charset="0"/>
              </a:rPr>
              <a:t>using namespace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std;</a:t>
            </a:r>
          </a:p>
          <a:p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main()</a:t>
            </a:r>
            <a:br>
              <a:rPr lang="en-US" sz="140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a[100],b[100],c[100];</a:t>
            </a:r>
          </a:p>
          <a:p>
            <a:endParaRPr 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Courier New" panose="02070309020205020404" pitchFamily="49" charset="0"/>
              </a:rPr>
              <a:t>for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(</a:t>
            </a:r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=0;i&lt;100;i++)</a:t>
            </a:r>
          </a:p>
          <a:p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{	</a:t>
            </a:r>
          </a:p>
          <a:p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	a[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]=1;</a:t>
            </a:r>
          </a:p>
          <a:p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	b[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]=1;</a:t>
            </a:r>
          </a:p>
          <a:p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}</a:t>
            </a:r>
          </a:p>
          <a:p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</a:p>
          <a:p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Courier New" panose="02070309020205020404" pitchFamily="49" charset="0"/>
              </a:rPr>
              <a:t>for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(</a:t>
            </a:r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=0;i&lt;100;i++)</a:t>
            </a:r>
          </a:p>
          <a:p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{</a:t>
            </a:r>
          </a:p>
          <a:p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	c[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]=a[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]+b[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];</a:t>
            </a:r>
          </a:p>
          <a:p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}</a:t>
            </a:r>
          </a:p>
          <a:p>
            <a:r>
              <a:rPr lang="en-US" sz="14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  <a:endParaRPr lang="ru-RU" sz="1400" dirty="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5FC0BB-6CC2-46C5-A6D2-B3674AD60201}"/>
              </a:ext>
            </a:extLst>
          </p:cNvPr>
          <p:cNvSpPr txBox="1"/>
          <p:nvPr/>
        </p:nvSpPr>
        <p:spPr>
          <a:xfrm>
            <a:off x="4307512" y="854413"/>
            <a:ext cx="457004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chemeClr val="tx1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#include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&lt;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omp.h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  <a:br>
              <a:rPr lang="en-US" sz="1400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</a:br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Courier New" panose="02070309020205020404" pitchFamily="49" charset="0"/>
              </a:rPr>
              <a:t>#include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&lt;iostream&gt;</a:t>
            </a:r>
          </a:p>
          <a:p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Courier New" panose="02070309020205020404" pitchFamily="49" charset="0"/>
              </a:rPr>
              <a:t>using namespace 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std;</a:t>
            </a:r>
          </a:p>
          <a:p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main()</a:t>
            </a:r>
            <a:br>
              <a:rPr lang="en-US" sz="140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{</a:t>
            </a:r>
          </a:p>
          <a:p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a[100],b[100],c[100];</a:t>
            </a:r>
          </a:p>
          <a:p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</a:rPr>
              <a:t>#pragma </a:t>
            </a:r>
            <a:r>
              <a:rPr lang="en-US" sz="14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omp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</a:rPr>
              <a:t> parallel for</a:t>
            </a:r>
          </a:p>
          <a:p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Courier New" panose="02070309020205020404" pitchFamily="49" charset="0"/>
              </a:rPr>
              <a:t>for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(</a:t>
            </a:r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=0;i&lt;100;i++)</a:t>
            </a:r>
          </a:p>
          <a:p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{	</a:t>
            </a:r>
          </a:p>
          <a:p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	a[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]=1;</a:t>
            </a:r>
          </a:p>
          <a:p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	b[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]=1;</a:t>
            </a:r>
          </a:p>
          <a:p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}</a:t>
            </a:r>
          </a:p>
          <a:p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</a:rPr>
              <a:t>#pragma </a:t>
            </a:r>
            <a:r>
              <a:rPr lang="en-US" sz="14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omp</a:t>
            </a:r>
            <a:r>
              <a:rPr lang="en-US" sz="1400" b="1" dirty="0">
                <a:solidFill>
                  <a:srgbClr val="FF0000"/>
                </a:solidFill>
                <a:latin typeface="Courier New" panose="02070309020205020404" pitchFamily="49" charset="0"/>
              </a:rPr>
              <a:t> parallel for</a:t>
            </a:r>
          </a:p>
          <a:p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Courier New" panose="02070309020205020404" pitchFamily="49" charset="0"/>
              </a:rPr>
              <a:t>for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(</a:t>
            </a:r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Courier New" panose="02070309020205020404" pitchFamily="49" charset="0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=0;i&lt;100;i++)</a:t>
            </a:r>
          </a:p>
          <a:p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{</a:t>
            </a:r>
          </a:p>
          <a:p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	c[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]=a[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]+b[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];</a:t>
            </a:r>
          </a:p>
          <a:p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	}</a:t>
            </a:r>
          </a:p>
          <a:p>
            <a:r>
              <a:rPr lang="en-US" sz="14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  <a:endParaRPr lang="ru-RU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721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0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4A643EF-8C8C-4A9F-9FD2-FA15E1FE37E7}"/>
              </a:ext>
            </a:extLst>
          </p:cNvPr>
          <p:cNvSpPr/>
          <p:nvPr/>
        </p:nvSpPr>
        <p:spPr>
          <a:xfrm>
            <a:off x="46008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0947A-E68E-4507-86BD-F4893AA68C1B}"/>
              </a:ext>
            </a:extLst>
          </p:cNvPr>
          <p:cNvSpPr/>
          <p:nvPr/>
        </p:nvSpPr>
        <p:spPr>
          <a:xfrm>
            <a:off x="0" y="86450"/>
            <a:ext cx="1311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OpenMP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12A145-4360-42A8-86BB-F49B90E9B34D}"/>
              </a:ext>
            </a:extLst>
          </p:cNvPr>
          <p:cNvSpPr txBox="1"/>
          <p:nvPr/>
        </p:nvSpPr>
        <p:spPr>
          <a:xfrm>
            <a:off x="468848" y="796904"/>
            <a:ext cx="78131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When the program starts, the main thread or master is spawned.</a:t>
            </a:r>
            <a:endParaRPr lang="ru-RU" dirty="0"/>
          </a:p>
          <a:p>
            <a:endParaRPr lang="en-US" dirty="0"/>
          </a:p>
          <a:p>
            <a:r>
              <a:rPr lang="en-US" dirty="0"/>
              <a:t>Only the main thread executes all sequential blocks of the program.</a:t>
            </a:r>
            <a:endParaRPr lang="ru-RU" dirty="0"/>
          </a:p>
        </p:txBody>
      </p:sp>
      <p:pic>
        <p:nvPicPr>
          <p:cNvPr id="9" name="Picture 2" descr="Cornell Virtual Workshop: How it Works">
            <a:extLst>
              <a:ext uri="{FF2B5EF4-FFF2-40B4-BE49-F238E27FC236}">
                <a16:creationId xmlns:a16="http://schemas.microsoft.com/office/drawing/2014/main" id="{373EDB60-5DD4-4D9B-BDE3-85DB3D810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64" y="2463727"/>
            <a:ext cx="8480041" cy="253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6966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0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4A643EF-8C8C-4A9F-9FD2-FA15E1FE37E7}"/>
              </a:ext>
            </a:extLst>
          </p:cNvPr>
          <p:cNvSpPr/>
          <p:nvPr/>
        </p:nvSpPr>
        <p:spPr>
          <a:xfrm>
            <a:off x="46008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0947A-E68E-4507-86BD-F4893AA68C1B}"/>
              </a:ext>
            </a:extLst>
          </p:cNvPr>
          <p:cNvSpPr/>
          <p:nvPr/>
        </p:nvSpPr>
        <p:spPr>
          <a:xfrm>
            <a:off x="0" y="86450"/>
            <a:ext cx="1311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OpenMP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12A145-4360-42A8-86BB-F49B90E9B34D}"/>
              </a:ext>
            </a:extLst>
          </p:cNvPr>
          <p:cNvSpPr txBox="1"/>
          <p:nvPr/>
        </p:nvSpPr>
        <p:spPr>
          <a:xfrm>
            <a:off x="468848" y="628758"/>
            <a:ext cx="78131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create additional threads for parallel section you should write directive</a:t>
            </a:r>
          </a:p>
          <a:p>
            <a:endParaRPr lang="en-US" dirty="0"/>
          </a:p>
          <a:p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#pragma </a:t>
            </a:r>
            <a:r>
              <a:rPr lang="en-US" sz="1800" b="1" i="0" dirty="0" err="1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omp</a:t>
            </a:r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 parallel </a:t>
            </a:r>
            <a:r>
              <a:rPr lang="en-US" b="1" dirty="0">
                <a:solidFill>
                  <a:srgbClr val="660033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clause((), clause)…</a:t>
            </a:r>
            <a:r>
              <a:rPr lang="en-US" b="1" dirty="0">
                <a:solidFill>
                  <a:srgbClr val="660033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b="1" dirty="0">
                <a:solidFill>
                  <a:srgbClr val="660033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b="1" dirty="0">
                <a:solidFill>
                  <a:srgbClr val="660033"/>
                </a:solidFill>
                <a:latin typeface="Courier New" panose="02070309020205020404" pitchFamily="49" charset="0"/>
              </a:rPr>
              <a:t>	\\ parallel code</a:t>
            </a:r>
          </a:p>
          <a:p>
            <a:r>
              <a:rPr lang="en-US" b="1" dirty="0">
                <a:solidFill>
                  <a:srgbClr val="660033"/>
                </a:solidFill>
                <a:latin typeface="Courier New" panose="02070309020205020404" pitchFamily="49" charset="0"/>
              </a:rPr>
              <a:t>}</a:t>
            </a:r>
            <a:endParaRPr lang="ru-RU" dirty="0"/>
          </a:p>
        </p:txBody>
      </p:sp>
      <p:pic>
        <p:nvPicPr>
          <p:cNvPr id="41986" name="Picture 2" descr="Cornell Virtual Workshop: How it Works">
            <a:extLst>
              <a:ext uri="{FF2B5EF4-FFF2-40B4-BE49-F238E27FC236}">
                <a16:creationId xmlns:a16="http://schemas.microsoft.com/office/drawing/2014/main" id="{FBE38B4F-2981-4887-9D1B-754D6A6B6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64" y="2463727"/>
            <a:ext cx="8480041" cy="253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798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0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4A643EF-8C8C-4A9F-9FD2-FA15E1FE37E7}"/>
              </a:ext>
            </a:extLst>
          </p:cNvPr>
          <p:cNvSpPr/>
          <p:nvPr/>
        </p:nvSpPr>
        <p:spPr>
          <a:xfrm>
            <a:off x="46008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0947A-E68E-4507-86BD-F4893AA68C1B}"/>
              </a:ext>
            </a:extLst>
          </p:cNvPr>
          <p:cNvSpPr/>
          <p:nvPr/>
        </p:nvSpPr>
        <p:spPr>
          <a:xfrm>
            <a:off x="0" y="86450"/>
            <a:ext cx="1311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OpenMP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12A145-4360-42A8-86BB-F49B90E9B34D}"/>
              </a:ext>
            </a:extLst>
          </p:cNvPr>
          <p:cNvSpPr txBox="1"/>
          <p:nvPr/>
        </p:nvSpPr>
        <p:spPr>
          <a:xfrm>
            <a:off x="468848" y="628758"/>
            <a:ext cx="78131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create additional threads for parallel section you should write directive</a:t>
            </a:r>
          </a:p>
          <a:p>
            <a:endParaRPr lang="en-US" dirty="0"/>
          </a:p>
          <a:p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#pragma </a:t>
            </a:r>
            <a:r>
              <a:rPr lang="en-US" sz="1800" b="1" i="0" dirty="0" err="1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omp</a:t>
            </a:r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 parallel </a:t>
            </a:r>
            <a:r>
              <a:rPr lang="en-US" b="1" dirty="0">
                <a:solidFill>
                  <a:srgbClr val="660033"/>
                </a:solidFill>
                <a:latin typeface="Courier New" panose="02070309020205020404" pitchFamily="49" charset="0"/>
              </a:rPr>
              <a:t>(</a:t>
            </a:r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clause((), clause)…</a:t>
            </a:r>
            <a:r>
              <a:rPr lang="en-US" b="1" dirty="0">
                <a:solidFill>
                  <a:srgbClr val="660033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b="1" dirty="0">
                <a:solidFill>
                  <a:srgbClr val="660033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b="1" dirty="0">
                <a:solidFill>
                  <a:srgbClr val="660033"/>
                </a:solidFill>
                <a:latin typeface="Courier New" panose="02070309020205020404" pitchFamily="49" charset="0"/>
              </a:rPr>
              <a:t>	\\ parallel code</a:t>
            </a:r>
          </a:p>
          <a:p>
            <a:r>
              <a:rPr lang="en-US" b="1" dirty="0">
                <a:solidFill>
                  <a:srgbClr val="660033"/>
                </a:solidFill>
                <a:latin typeface="Courier New" panose="02070309020205020404" pitchFamily="49" charset="0"/>
              </a:rPr>
              <a:t>}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005CA2-3B28-4ECF-AC7B-0D4CCE94A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3727"/>
            <a:ext cx="4167864" cy="267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6667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0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4A643EF-8C8C-4A9F-9FD2-FA15E1FE37E7}"/>
              </a:ext>
            </a:extLst>
          </p:cNvPr>
          <p:cNvSpPr/>
          <p:nvPr/>
        </p:nvSpPr>
        <p:spPr>
          <a:xfrm>
            <a:off x="46008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0947A-E68E-4507-86BD-F4893AA68C1B}"/>
              </a:ext>
            </a:extLst>
          </p:cNvPr>
          <p:cNvSpPr/>
          <p:nvPr/>
        </p:nvSpPr>
        <p:spPr>
          <a:xfrm>
            <a:off x="0" y="86450"/>
            <a:ext cx="1311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OpenMP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12A145-4360-42A8-86BB-F49B90E9B34D}"/>
              </a:ext>
            </a:extLst>
          </p:cNvPr>
          <p:cNvSpPr txBox="1"/>
          <p:nvPr/>
        </p:nvSpPr>
        <p:spPr>
          <a:xfrm>
            <a:off x="468848" y="628758"/>
            <a:ext cx="78131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create additional threads for parallel section you should write directive</a:t>
            </a:r>
          </a:p>
          <a:p>
            <a:endParaRPr lang="en-US" dirty="0"/>
          </a:p>
          <a:p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#pragma </a:t>
            </a:r>
            <a:r>
              <a:rPr lang="en-US" sz="1800" b="1" i="0" dirty="0" err="1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omp</a:t>
            </a:r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 parallel </a:t>
            </a:r>
            <a:r>
              <a:rPr lang="en-US" sz="1800" b="1" i="0" dirty="0" err="1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num_threads</a:t>
            </a:r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(5)</a:t>
            </a:r>
          </a:p>
          <a:p>
            <a:endParaRPr lang="en-US" b="1" dirty="0">
              <a:solidFill>
                <a:srgbClr val="660033"/>
              </a:solidFill>
              <a:latin typeface="Courier New" panose="02070309020205020404" pitchFamily="49" charset="0"/>
            </a:endParaRPr>
          </a:p>
          <a:p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#pragma </a:t>
            </a:r>
            <a:r>
              <a:rPr lang="en-US" sz="1800" b="1" i="0" dirty="0" err="1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omp</a:t>
            </a:r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 parallel if (condition)</a:t>
            </a:r>
          </a:p>
          <a:p>
            <a:endParaRPr lang="en-US" sz="1800" b="1" i="0" dirty="0">
              <a:solidFill>
                <a:srgbClr val="660033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B450B80-3F55-48A9-B492-FC3310B35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3084"/>
            <a:ext cx="3571989" cy="276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807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0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4A643EF-8C8C-4A9F-9FD2-FA15E1FE37E7}"/>
              </a:ext>
            </a:extLst>
          </p:cNvPr>
          <p:cNvSpPr/>
          <p:nvPr/>
        </p:nvSpPr>
        <p:spPr>
          <a:xfrm>
            <a:off x="46008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0947A-E68E-4507-86BD-F4893AA68C1B}"/>
              </a:ext>
            </a:extLst>
          </p:cNvPr>
          <p:cNvSpPr/>
          <p:nvPr/>
        </p:nvSpPr>
        <p:spPr>
          <a:xfrm>
            <a:off x="0" y="86450"/>
            <a:ext cx="1311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OpenMP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55F5C-FF25-4B42-B376-CDD8FC8B216C}"/>
              </a:ext>
            </a:extLst>
          </p:cNvPr>
          <p:cNvSpPr txBox="1"/>
          <p:nvPr/>
        </p:nvSpPr>
        <p:spPr>
          <a:xfrm>
            <a:off x="2047336" y="716467"/>
            <a:ext cx="4618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Memory </a:t>
            </a:r>
            <a:r>
              <a:rPr lang="ru-RU" dirty="0" err="1"/>
              <a:t>model</a:t>
            </a:r>
            <a:r>
              <a:rPr lang="ru-RU" dirty="0"/>
              <a:t>. </a:t>
            </a:r>
            <a:r>
              <a:rPr lang="ru-RU" dirty="0" err="1"/>
              <a:t>Variable</a:t>
            </a:r>
            <a:r>
              <a:rPr lang="ru-RU" dirty="0"/>
              <a:t> </a:t>
            </a:r>
            <a:r>
              <a:rPr lang="ru-RU" dirty="0" err="1"/>
              <a:t>Classes</a:t>
            </a:r>
            <a:r>
              <a:rPr lang="ru-RU" dirty="0"/>
              <a:t> </a:t>
            </a:r>
            <a:r>
              <a:rPr lang="ru-RU" dirty="0" err="1"/>
              <a:t>in</a:t>
            </a:r>
            <a:r>
              <a:rPr lang="ru-RU" dirty="0"/>
              <a:t> </a:t>
            </a:r>
            <a:r>
              <a:rPr lang="ru-RU" dirty="0" err="1"/>
              <a:t>OpenMP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0641D2-2154-4C44-8C73-2DA6A0C77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1749"/>
            <a:ext cx="3817859" cy="26183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23B0FD-2414-403E-9893-C0D6EB720624}"/>
              </a:ext>
            </a:extLst>
          </p:cNvPr>
          <p:cNvSpPr txBox="1"/>
          <p:nvPr/>
        </p:nvSpPr>
        <p:spPr>
          <a:xfrm>
            <a:off x="46008" y="1512435"/>
            <a:ext cx="4618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Data race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58128C-5397-409D-AEB5-A18B63B03DFC}"/>
              </a:ext>
            </a:extLst>
          </p:cNvPr>
          <p:cNvSpPr txBox="1"/>
          <p:nvPr/>
        </p:nvSpPr>
        <p:spPr>
          <a:xfrm>
            <a:off x="1618543" y="1085799"/>
            <a:ext cx="1083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Shared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18217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0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4A643EF-8C8C-4A9F-9FD2-FA15E1FE37E7}"/>
              </a:ext>
            </a:extLst>
          </p:cNvPr>
          <p:cNvSpPr/>
          <p:nvPr/>
        </p:nvSpPr>
        <p:spPr>
          <a:xfrm>
            <a:off x="46008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0947A-E68E-4507-86BD-F4893AA68C1B}"/>
              </a:ext>
            </a:extLst>
          </p:cNvPr>
          <p:cNvSpPr/>
          <p:nvPr/>
        </p:nvSpPr>
        <p:spPr>
          <a:xfrm>
            <a:off x="0" y="86450"/>
            <a:ext cx="1311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OpenMP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55F5C-FF25-4B42-B376-CDD8FC8B216C}"/>
              </a:ext>
            </a:extLst>
          </p:cNvPr>
          <p:cNvSpPr txBox="1"/>
          <p:nvPr/>
        </p:nvSpPr>
        <p:spPr>
          <a:xfrm>
            <a:off x="2047336" y="716467"/>
            <a:ext cx="4618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Memory </a:t>
            </a:r>
            <a:r>
              <a:rPr lang="ru-RU" dirty="0" err="1"/>
              <a:t>model</a:t>
            </a:r>
            <a:r>
              <a:rPr lang="ru-RU" dirty="0"/>
              <a:t>. </a:t>
            </a:r>
            <a:r>
              <a:rPr lang="ru-RU" dirty="0" err="1"/>
              <a:t>Variable</a:t>
            </a:r>
            <a:r>
              <a:rPr lang="ru-RU" dirty="0"/>
              <a:t> </a:t>
            </a:r>
            <a:r>
              <a:rPr lang="ru-RU" dirty="0" err="1"/>
              <a:t>Classes</a:t>
            </a:r>
            <a:r>
              <a:rPr lang="ru-RU" dirty="0"/>
              <a:t> </a:t>
            </a:r>
            <a:r>
              <a:rPr lang="ru-RU" dirty="0" err="1"/>
              <a:t>in</a:t>
            </a:r>
            <a:r>
              <a:rPr lang="ru-RU" dirty="0"/>
              <a:t> </a:t>
            </a:r>
            <a:r>
              <a:rPr lang="ru-RU" dirty="0" err="1"/>
              <a:t>OpenMP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0641D2-2154-4C44-8C73-2DA6A0C77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1749"/>
            <a:ext cx="3817859" cy="26183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23B0FD-2414-403E-9893-C0D6EB720624}"/>
              </a:ext>
            </a:extLst>
          </p:cNvPr>
          <p:cNvSpPr txBox="1"/>
          <p:nvPr/>
        </p:nvSpPr>
        <p:spPr>
          <a:xfrm>
            <a:off x="46008" y="1512435"/>
            <a:ext cx="4618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Data race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58128C-5397-409D-AEB5-A18B63B03DFC}"/>
              </a:ext>
            </a:extLst>
          </p:cNvPr>
          <p:cNvSpPr txBox="1"/>
          <p:nvPr/>
        </p:nvSpPr>
        <p:spPr>
          <a:xfrm>
            <a:off x="1618543" y="1085799"/>
            <a:ext cx="1083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Shared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86D855-44E5-4B48-82A6-01291C30CDE0}"/>
              </a:ext>
            </a:extLst>
          </p:cNvPr>
          <p:cNvSpPr txBox="1"/>
          <p:nvPr/>
        </p:nvSpPr>
        <p:spPr>
          <a:xfrm>
            <a:off x="6665928" y="1085799"/>
            <a:ext cx="1083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Private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DD88EB7-A688-4219-85BB-6AC13BC07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81" y="2419451"/>
            <a:ext cx="5113319" cy="272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505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0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4A643EF-8C8C-4A9F-9FD2-FA15E1FE37E7}"/>
              </a:ext>
            </a:extLst>
          </p:cNvPr>
          <p:cNvSpPr/>
          <p:nvPr/>
        </p:nvSpPr>
        <p:spPr>
          <a:xfrm>
            <a:off x="46008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0947A-E68E-4507-86BD-F4893AA68C1B}"/>
              </a:ext>
            </a:extLst>
          </p:cNvPr>
          <p:cNvSpPr/>
          <p:nvPr/>
        </p:nvSpPr>
        <p:spPr>
          <a:xfrm>
            <a:off x="0" y="86450"/>
            <a:ext cx="1311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OpenMP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55F5C-FF25-4B42-B376-CDD8FC8B216C}"/>
              </a:ext>
            </a:extLst>
          </p:cNvPr>
          <p:cNvSpPr txBox="1"/>
          <p:nvPr/>
        </p:nvSpPr>
        <p:spPr>
          <a:xfrm>
            <a:off x="2047336" y="716467"/>
            <a:ext cx="4618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Memory </a:t>
            </a:r>
            <a:r>
              <a:rPr lang="ru-RU" dirty="0" err="1"/>
              <a:t>model</a:t>
            </a:r>
            <a:r>
              <a:rPr lang="ru-RU" dirty="0"/>
              <a:t>. </a:t>
            </a:r>
            <a:r>
              <a:rPr lang="ru-RU" dirty="0" err="1"/>
              <a:t>Variable</a:t>
            </a:r>
            <a:r>
              <a:rPr lang="ru-RU" dirty="0"/>
              <a:t> </a:t>
            </a:r>
            <a:r>
              <a:rPr lang="ru-RU" dirty="0" err="1"/>
              <a:t>Classes</a:t>
            </a:r>
            <a:r>
              <a:rPr lang="ru-RU" dirty="0"/>
              <a:t> </a:t>
            </a:r>
            <a:r>
              <a:rPr lang="ru-RU" dirty="0" err="1"/>
              <a:t>in</a:t>
            </a:r>
            <a:r>
              <a:rPr lang="ru-RU" dirty="0"/>
              <a:t> </a:t>
            </a:r>
            <a:r>
              <a:rPr lang="ru-RU" dirty="0" err="1"/>
              <a:t>OpenMP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86D855-44E5-4B48-82A6-01291C30CDE0}"/>
              </a:ext>
            </a:extLst>
          </p:cNvPr>
          <p:cNvSpPr txBox="1"/>
          <p:nvPr/>
        </p:nvSpPr>
        <p:spPr>
          <a:xfrm>
            <a:off x="458720" y="1085799"/>
            <a:ext cx="4456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private – create local variable for each thread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E4DCB3-97D8-4316-994C-EF5B1B551E8E}"/>
              </a:ext>
            </a:extLst>
          </p:cNvPr>
          <p:cNvSpPr txBox="1"/>
          <p:nvPr/>
        </p:nvSpPr>
        <p:spPr>
          <a:xfrm>
            <a:off x="115092" y="1623483"/>
            <a:ext cx="44569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firstprivate</a:t>
            </a:r>
            <a:r>
              <a:rPr lang="en-US" dirty="0"/>
              <a:t> – create local variable for each thread with initialization from previous serial part.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A7DCCAF-F2D6-4E09-88AC-8D0EE1CF5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008" y="2661662"/>
            <a:ext cx="6863540" cy="251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98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0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4A643EF-8C8C-4A9F-9FD2-FA15E1FE37E7}"/>
              </a:ext>
            </a:extLst>
          </p:cNvPr>
          <p:cNvSpPr/>
          <p:nvPr/>
        </p:nvSpPr>
        <p:spPr>
          <a:xfrm>
            <a:off x="46008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0947A-E68E-4507-86BD-F4893AA68C1B}"/>
              </a:ext>
            </a:extLst>
          </p:cNvPr>
          <p:cNvSpPr/>
          <p:nvPr/>
        </p:nvSpPr>
        <p:spPr>
          <a:xfrm>
            <a:off x="0" y="86450"/>
            <a:ext cx="18610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Short history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FC53572C-2A43-402F-A49F-B12505AA224B}"/>
              </a:ext>
            </a:extLst>
          </p:cNvPr>
          <p:cNvSpPr/>
          <p:nvPr/>
        </p:nvSpPr>
        <p:spPr>
          <a:xfrm>
            <a:off x="-302859" y="684882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1942			ENIAC	100kGz		174KW	27000KG (167 m2)</a:t>
            </a:r>
          </a:p>
          <a:p>
            <a:pPr lvl="1"/>
            <a:r>
              <a:rPr lang="en-US" dirty="0"/>
              <a:t>18000 vacuum tubes, 7200 crystal diodes, 1500 relays, 70000 resistors, 10000 capacitors, and approximately 5 000 000 hand-soldered joints. </a:t>
            </a:r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CBC79E55-A546-4EE6-B831-12924CAC9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44980"/>
            <a:ext cx="9144000" cy="339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0168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0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4A643EF-8C8C-4A9F-9FD2-FA15E1FE37E7}"/>
              </a:ext>
            </a:extLst>
          </p:cNvPr>
          <p:cNvSpPr/>
          <p:nvPr/>
        </p:nvSpPr>
        <p:spPr>
          <a:xfrm>
            <a:off x="46008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0947A-E68E-4507-86BD-F4893AA68C1B}"/>
              </a:ext>
            </a:extLst>
          </p:cNvPr>
          <p:cNvSpPr/>
          <p:nvPr/>
        </p:nvSpPr>
        <p:spPr>
          <a:xfrm>
            <a:off x="0" y="86450"/>
            <a:ext cx="1311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OpenMP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55F5C-FF25-4B42-B376-CDD8FC8B216C}"/>
              </a:ext>
            </a:extLst>
          </p:cNvPr>
          <p:cNvSpPr txBox="1"/>
          <p:nvPr/>
        </p:nvSpPr>
        <p:spPr>
          <a:xfrm>
            <a:off x="2047336" y="716467"/>
            <a:ext cx="4618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Memory </a:t>
            </a:r>
            <a:r>
              <a:rPr lang="ru-RU" dirty="0" err="1"/>
              <a:t>model</a:t>
            </a:r>
            <a:r>
              <a:rPr lang="ru-RU" dirty="0"/>
              <a:t>. </a:t>
            </a:r>
            <a:r>
              <a:rPr lang="ru-RU" dirty="0" err="1"/>
              <a:t>Variable</a:t>
            </a:r>
            <a:r>
              <a:rPr lang="ru-RU" dirty="0"/>
              <a:t> </a:t>
            </a:r>
            <a:r>
              <a:rPr lang="ru-RU" dirty="0" err="1"/>
              <a:t>Classes</a:t>
            </a:r>
            <a:r>
              <a:rPr lang="ru-RU" dirty="0"/>
              <a:t> </a:t>
            </a:r>
            <a:r>
              <a:rPr lang="ru-RU" dirty="0" err="1"/>
              <a:t>in</a:t>
            </a:r>
            <a:r>
              <a:rPr lang="ru-RU" dirty="0"/>
              <a:t> </a:t>
            </a:r>
            <a:r>
              <a:rPr lang="ru-RU" dirty="0" err="1"/>
              <a:t>OpenMP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86D855-44E5-4B48-82A6-01291C30CDE0}"/>
              </a:ext>
            </a:extLst>
          </p:cNvPr>
          <p:cNvSpPr txBox="1"/>
          <p:nvPr/>
        </p:nvSpPr>
        <p:spPr>
          <a:xfrm>
            <a:off x="458720" y="1085799"/>
            <a:ext cx="4456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private – create local variable for each thread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BEE4A3-07EA-45D9-8546-3B3CC77A37B1}"/>
              </a:ext>
            </a:extLst>
          </p:cNvPr>
          <p:cNvSpPr txBox="1"/>
          <p:nvPr/>
        </p:nvSpPr>
        <p:spPr>
          <a:xfrm>
            <a:off x="4572000" y="1623483"/>
            <a:ext cx="44569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lastprivate</a:t>
            </a:r>
            <a:r>
              <a:rPr lang="en-US" dirty="0"/>
              <a:t> – create variable after parallel part with initialization from last parallel section.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43EF8BF-531B-4570-945B-11C407A34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7645"/>
            <a:ext cx="7198716" cy="286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644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0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4A643EF-8C8C-4A9F-9FD2-FA15E1FE37E7}"/>
              </a:ext>
            </a:extLst>
          </p:cNvPr>
          <p:cNvSpPr/>
          <p:nvPr/>
        </p:nvSpPr>
        <p:spPr>
          <a:xfrm>
            <a:off x="46008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0947A-E68E-4507-86BD-F4893AA68C1B}"/>
              </a:ext>
            </a:extLst>
          </p:cNvPr>
          <p:cNvSpPr/>
          <p:nvPr/>
        </p:nvSpPr>
        <p:spPr>
          <a:xfrm>
            <a:off x="0" y="86450"/>
            <a:ext cx="1311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OpenMP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55F5C-FF25-4B42-B376-CDD8FC8B216C}"/>
              </a:ext>
            </a:extLst>
          </p:cNvPr>
          <p:cNvSpPr txBox="1"/>
          <p:nvPr/>
        </p:nvSpPr>
        <p:spPr>
          <a:xfrm>
            <a:off x="2047336" y="716467"/>
            <a:ext cx="4618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Memory </a:t>
            </a:r>
            <a:r>
              <a:rPr lang="ru-RU" dirty="0" err="1"/>
              <a:t>model</a:t>
            </a:r>
            <a:r>
              <a:rPr lang="ru-RU" dirty="0"/>
              <a:t>. </a:t>
            </a:r>
            <a:r>
              <a:rPr lang="ru-RU" dirty="0" err="1"/>
              <a:t>Variable</a:t>
            </a:r>
            <a:r>
              <a:rPr lang="ru-RU" dirty="0"/>
              <a:t> </a:t>
            </a:r>
            <a:r>
              <a:rPr lang="ru-RU" dirty="0" err="1"/>
              <a:t>Classes</a:t>
            </a:r>
            <a:r>
              <a:rPr lang="ru-RU" dirty="0"/>
              <a:t> </a:t>
            </a:r>
            <a:r>
              <a:rPr lang="ru-RU" dirty="0" err="1"/>
              <a:t>in</a:t>
            </a:r>
            <a:r>
              <a:rPr lang="ru-RU" dirty="0"/>
              <a:t> </a:t>
            </a:r>
            <a:r>
              <a:rPr lang="ru-RU" dirty="0" err="1"/>
              <a:t>OpenMP</a:t>
            </a:r>
            <a:endParaRPr lang="ru-RU" dirty="0"/>
          </a:p>
        </p:txBody>
      </p:sp>
      <p:pic>
        <p:nvPicPr>
          <p:cNvPr id="10" name="Picture 2" descr="example-mpi-gather">
            <a:extLst>
              <a:ext uri="{FF2B5EF4-FFF2-40B4-BE49-F238E27FC236}">
                <a16:creationId xmlns:a16="http://schemas.microsoft.com/office/drawing/2014/main" id="{9FE01071-2D48-4673-B512-350A4E217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416"/>
          <a:stretch/>
        </p:blipFill>
        <p:spPr bwMode="auto">
          <a:xfrm>
            <a:off x="3661428" y="1877463"/>
            <a:ext cx="1390407" cy="261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D0270D-9A76-4651-B4E3-1A2AB6AD7C28}"/>
              </a:ext>
            </a:extLst>
          </p:cNvPr>
          <p:cNvSpPr txBox="1"/>
          <p:nvPr/>
        </p:nvSpPr>
        <p:spPr>
          <a:xfrm>
            <a:off x="1727036" y="2251554"/>
            <a:ext cx="1348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firstprivate</a:t>
            </a:r>
            <a:endParaRPr lang="ru-RU" dirty="0"/>
          </a:p>
        </p:txBody>
      </p:sp>
      <p:sp>
        <p:nvSpPr>
          <p:cNvPr id="6" name="Стрелка: изогнутая вправо 5">
            <a:extLst>
              <a:ext uri="{FF2B5EF4-FFF2-40B4-BE49-F238E27FC236}">
                <a16:creationId xmlns:a16="http://schemas.microsoft.com/office/drawing/2014/main" id="{915415FB-39D6-4345-AF8F-56DE75CE8AF0}"/>
              </a:ext>
            </a:extLst>
          </p:cNvPr>
          <p:cNvSpPr/>
          <p:nvPr/>
        </p:nvSpPr>
        <p:spPr>
          <a:xfrm>
            <a:off x="3001764" y="1824463"/>
            <a:ext cx="659664" cy="1592847"/>
          </a:xfrm>
          <a:prstGeom prst="curvedRightArrow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3E5EB7-A89C-43DD-AB29-C3A7EF060BF2}"/>
              </a:ext>
            </a:extLst>
          </p:cNvPr>
          <p:cNvSpPr txBox="1"/>
          <p:nvPr/>
        </p:nvSpPr>
        <p:spPr>
          <a:xfrm>
            <a:off x="5815627" y="3719946"/>
            <a:ext cx="1348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lastprivate</a:t>
            </a:r>
            <a:endParaRPr lang="ru-RU" dirty="0"/>
          </a:p>
        </p:txBody>
      </p:sp>
      <p:sp>
        <p:nvSpPr>
          <p:cNvPr id="17" name="Стрелка: изогнутая вправо 16">
            <a:extLst>
              <a:ext uri="{FF2B5EF4-FFF2-40B4-BE49-F238E27FC236}">
                <a16:creationId xmlns:a16="http://schemas.microsoft.com/office/drawing/2014/main" id="{021497E7-436C-4BCD-BD69-8C6FBD4CD4A6}"/>
              </a:ext>
            </a:extLst>
          </p:cNvPr>
          <p:cNvSpPr/>
          <p:nvPr/>
        </p:nvSpPr>
        <p:spPr>
          <a:xfrm flipH="1">
            <a:off x="5051835" y="3108189"/>
            <a:ext cx="659664" cy="1592847"/>
          </a:xfrm>
          <a:prstGeom prst="curvedRightArrow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C8FB62E-4C94-490F-A54B-B51045EBA8DB}"/>
              </a:ext>
            </a:extLst>
          </p:cNvPr>
          <p:cNvSpPr/>
          <p:nvPr/>
        </p:nvSpPr>
        <p:spPr>
          <a:xfrm>
            <a:off x="3661428" y="2848036"/>
            <a:ext cx="1390407" cy="976952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F07628-7613-482E-84E9-DEEF25016C2E}"/>
              </a:ext>
            </a:extLst>
          </p:cNvPr>
          <p:cNvSpPr txBox="1"/>
          <p:nvPr/>
        </p:nvSpPr>
        <p:spPr>
          <a:xfrm>
            <a:off x="3973225" y="3455656"/>
            <a:ext cx="1348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private</a:t>
            </a:r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75D37285-D3BD-4062-AB6D-32A3189A3E27}"/>
              </a:ext>
            </a:extLst>
          </p:cNvPr>
          <p:cNvSpPr/>
          <p:nvPr/>
        </p:nvSpPr>
        <p:spPr>
          <a:xfrm>
            <a:off x="1525941" y="1643934"/>
            <a:ext cx="5899097" cy="3219276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CBB6FE-10E8-4105-BF78-66BA01C29207}"/>
              </a:ext>
            </a:extLst>
          </p:cNvPr>
          <p:cNvSpPr txBox="1"/>
          <p:nvPr/>
        </p:nvSpPr>
        <p:spPr>
          <a:xfrm>
            <a:off x="6406567" y="1692797"/>
            <a:ext cx="8387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shared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CF5728-D8A9-4D7A-8640-4949B9CE7F0A}"/>
              </a:ext>
            </a:extLst>
          </p:cNvPr>
          <p:cNvSpPr txBox="1"/>
          <p:nvPr/>
        </p:nvSpPr>
        <p:spPr>
          <a:xfrm>
            <a:off x="5839019" y="4057701"/>
            <a:ext cx="1348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reduction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02659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0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4A643EF-8C8C-4A9F-9FD2-FA15E1FE37E7}"/>
              </a:ext>
            </a:extLst>
          </p:cNvPr>
          <p:cNvSpPr/>
          <p:nvPr/>
        </p:nvSpPr>
        <p:spPr>
          <a:xfrm>
            <a:off x="46008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0947A-E68E-4507-86BD-F4893AA68C1B}"/>
              </a:ext>
            </a:extLst>
          </p:cNvPr>
          <p:cNvSpPr/>
          <p:nvPr/>
        </p:nvSpPr>
        <p:spPr>
          <a:xfrm>
            <a:off x="0" y="86450"/>
            <a:ext cx="1311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OpenMP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55F5C-FF25-4B42-B376-CDD8FC8B216C}"/>
              </a:ext>
            </a:extLst>
          </p:cNvPr>
          <p:cNvSpPr txBox="1"/>
          <p:nvPr/>
        </p:nvSpPr>
        <p:spPr>
          <a:xfrm>
            <a:off x="2047336" y="716467"/>
            <a:ext cx="4618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Memory </a:t>
            </a:r>
            <a:r>
              <a:rPr lang="ru-RU" dirty="0" err="1"/>
              <a:t>model</a:t>
            </a:r>
            <a:r>
              <a:rPr lang="ru-RU" dirty="0"/>
              <a:t>. </a:t>
            </a:r>
            <a:r>
              <a:rPr lang="ru-RU" dirty="0" err="1"/>
              <a:t>Variable</a:t>
            </a:r>
            <a:r>
              <a:rPr lang="ru-RU" dirty="0"/>
              <a:t> </a:t>
            </a:r>
            <a:r>
              <a:rPr lang="ru-RU" dirty="0" err="1"/>
              <a:t>Classes</a:t>
            </a:r>
            <a:r>
              <a:rPr lang="ru-RU" dirty="0"/>
              <a:t> </a:t>
            </a:r>
            <a:r>
              <a:rPr lang="ru-RU" dirty="0" err="1"/>
              <a:t>in</a:t>
            </a:r>
            <a:r>
              <a:rPr lang="ru-RU" dirty="0"/>
              <a:t> </a:t>
            </a:r>
            <a:r>
              <a:rPr lang="ru-RU" dirty="0" err="1"/>
              <a:t>OpenMP</a:t>
            </a:r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D4E7C7-F405-43B2-8A9B-2B1B5AEA23E0}"/>
              </a:ext>
            </a:extLst>
          </p:cNvPr>
          <p:cNvSpPr txBox="1"/>
          <p:nvPr/>
        </p:nvSpPr>
        <p:spPr>
          <a:xfrm>
            <a:off x="480751" y="1180544"/>
            <a:ext cx="1348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reduction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49FB3D-63F0-4F15-8F28-A103E5777645}"/>
              </a:ext>
            </a:extLst>
          </p:cNvPr>
          <p:cNvSpPr txBox="1"/>
          <p:nvPr/>
        </p:nvSpPr>
        <p:spPr>
          <a:xfrm>
            <a:off x="1573043" y="1180544"/>
            <a:ext cx="71847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specifies</a:t>
            </a:r>
            <a:r>
              <a:rPr lang="ru-RU" dirty="0"/>
              <a:t> </a:t>
            </a:r>
            <a:r>
              <a:rPr lang="ru-RU" dirty="0" err="1"/>
              <a:t>an</a:t>
            </a:r>
            <a:r>
              <a:rPr lang="ru-RU" dirty="0"/>
              <a:t> </a:t>
            </a:r>
            <a:r>
              <a:rPr lang="ru-RU" dirty="0" err="1"/>
              <a:t>operator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a </a:t>
            </a:r>
            <a:r>
              <a:rPr lang="ru-RU" dirty="0" err="1"/>
              <a:t>list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common</a:t>
            </a:r>
            <a:r>
              <a:rPr lang="ru-RU" dirty="0"/>
              <a:t> </a:t>
            </a:r>
            <a:r>
              <a:rPr lang="ru-RU" dirty="0" err="1"/>
              <a:t>variables</a:t>
            </a:r>
            <a:r>
              <a:rPr lang="ru-RU" dirty="0"/>
              <a:t>; </a:t>
            </a:r>
            <a:r>
              <a:rPr lang="ru-RU" dirty="0" err="1"/>
              <a:t>local</a:t>
            </a:r>
            <a:r>
              <a:rPr lang="ru-RU" dirty="0"/>
              <a:t> </a:t>
            </a:r>
            <a:r>
              <a:rPr lang="ru-RU" dirty="0" err="1"/>
              <a:t>copies</a:t>
            </a:r>
            <a:r>
              <a:rPr lang="ru-RU" dirty="0"/>
              <a:t> </a:t>
            </a:r>
            <a:r>
              <a:rPr lang="ru-RU" dirty="0" err="1"/>
              <a:t>are</a:t>
            </a:r>
            <a:r>
              <a:rPr lang="ru-RU" dirty="0"/>
              <a:t> </a:t>
            </a:r>
            <a:r>
              <a:rPr lang="ru-RU" dirty="0" err="1"/>
              <a:t>created</a:t>
            </a:r>
            <a:r>
              <a:rPr lang="ru-RU" dirty="0"/>
              <a:t> </a:t>
            </a:r>
            <a:r>
              <a:rPr lang="ru-RU" dirty="0" err="1"/>
              <a:t>for</a:t>
            </a:r>
            <a:r>
              <a:rPr lang="ru-RU" dirty="0"/>
              <a:t> </a:t>
            </a:r>
            <a:r>
              <a:rPr lang="ru-RU" dirty="0" err="1"/>
              <a:t>each</a:t>
            </a:r>
            <a:r>
              <a:rPr lang="ru-RU" dirty="0"/>
              <a:t> </a:t>
            </a:r>
            <a:r>
              <a:rPr lang="ru-RU" dirty="0" err="1"/>
              <a:t>variable</a:t>
            </a:r>
            <a:r>
              <a:rPr lang="ru-RU" dirty="0"/>
              <a:t> </a:t>
            </a:r>
            <a:r>
              <a:rPr lang="ru-RU" dirty="0" err="1"/>
              <a:t>in</a:t>
            </a:r>
            <a:r>
              <a:rPr lang="ru-RU" dirty="0"/>
              <a:t> </a:t>
            </a:r>
            <a:r>
              <a:rPr lang="ru-RU" dirty="0" err="1"/>
              <a:t>each</a:t>
            </a:r>
            <a:r>
              <a:rPr lang="ru-RU" dirty="0"/>
              <a:t> </a:t>
            </a:r>
            <a:r>
              <a:rPr lang="ru-RU" dirty="0" err="1"/>
              <a:t>thread</a:t>
            </a:r>
            <a:r>
              <a:rPr lang="ru-RU" dirty="0"/>
              <a:t>; </a:t>
            </a:r>
            <a:r>
              <a:rPr lang="ru-RU" dirty="0" err="1"/>
              <a:t>they</a:t>
            </a:r>
            <a:r>
              <a:rPr lang="ru-RU" dirty="0"/>
              <a:t> </a:t>
            </a:r>
            <a:r>
              <a:rPr lang="ru-RU" dirty="0" err="1"/>
              <a:t>are</a:t>
            </a:r>
            <a:r>
              <a:rPr lang="ru-RU" dirty="0"/>
              <a:t> </a:t>
            </a:r>
            <a:r>
              <a:rPr lang="ru-RU" dirty="0" err="1"/>
              <a:t>initialized</a:t>
            </a:r>
            <a:r>
              <a:rPr lang="ru-RU" dirty="0"/>
              <a:t> </a:t>
            </a:r>
            <a:r>
              <a:rPr lang="ru-RU" dirty="0" err="1"/>
              <a:t>according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type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operator</a:t>
            </a:r>
            <a:r>
              <a:rPr lang="ru-RU" dirty="0"/>
              <a:t> (</a:t>
            </a:r>
            <a:r>
              <a:rPr lang="ru-RU" dirty="0" err="1"/>
              <a:t>for</a:t>
            </a:r>
            <a:r>
              <a:rPr lang="ru-RU" dirty="0"/>
              <a:t> </a:t>
            </a:r>
            <a:r>
              <a:rPr lang="ru-RU" dirty="0" err="1"/>
              <a:t>additive</a:t>
            </a:r>
            <a:r>
              <a:rPr lang="ru-RU" dirty="0"/>
              <a:t> - 0 </a:t>
            </a:r>
            <a:r>
              <a:rPr lang="ru-RU" dirty="0" err="1"/>
              <a:t>or</a:t>
            </a:r>
            <a:r>
              <a:rPr lang="ru-RU" dirty="0"/>
              <a:t> </a:t>
            </a:r>
            <a:r>
              <a:rPr lang="ru-RU" dirty="0" err="1"/>
              <a:t>analogs</a:t>
            </a:r>
            <a:r>
              <a:rPr lang="ru-RU" dirty="0"/>
              <a:t>, </a:t>
            </a:r>
            <a:r>
              <a:rPr lang="ru-RU" dirty="0" err="1"/>
              <a:t>for</a:t>
            </a:r>
            <a:r>
              <a:rPr lang="ru-RU" dirty="0"/>
              <a:t> </a:t>
            </a:r>
            <a:r>
              <a:rPr lang="ru-RU" dirty="0" err="1"/>
              <a:t>multiplicative</a:t>
            </a:r>
            <a:r>
              <a:rPr lang="ru-RU" dirty="0"/>
              <a:t> - 1 </a:t>
            </a:r>
            <a:r>
              <a:rPr lang="ru-RU" dirty="0" err="1"/>
              <a:t>or</a:t>
            </a:r>
            <a:r>
              <a:rPr lang="ru-RU" dirty="0"/>
              <a:t> </a:t>
            </a:r>
            <a:r>
              <a:rPr lang="ru-RU" dirty="0" err="1"/>
              <a:t>analogs</a:t>
            </a:r>
            <a:r>
              <a:rPr lang="ru-RU" dirty="0"/>
              <a:t>); </a:t>
            </a:r>
            <a:r>
              <a:rPr lang="ru-RU" dirty="0" err="1"/>
              <a:t>after</a:t>
            </a:r>
            <a:r>
              <a:rPr lang="ru-RU" dirty="0"/>
              <a:t> </a:t>
            </a:r>
            <a:r>
              <a:rPr lang="ru-RU" dirty="0" err="1"/>
              <a:t>all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operators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parallel</a:t>
            </a:r>
            <a:r>
              <a:rPr lang="ru-RU" dirty="0"/>
              <a:t> </a:t>
            </a:r>
            <a:r>
              <a:rPr lang="ru-RU" dirty="0" err="1"/>
              <a:t>region</a:t>
            </a:r>
            <a:r>
              <a:rPr lang="ru-RU" dirty="0"/>
              <a:t> </a:t>
            </a:r>
            <a:r>
              <a:rPr lang="ru-RU" dirty="0" err="1"/>
              <a:t>are</a:t>
            </a:r>
            <a:r>
              <a:rPr lang="ru-RU" dirty="0"/>
              <a:t> </a:t>
            </a:r>
            <a:r>
              <a:rPr lang="ru-RU" dirty="0" err="1"/>
              <a:t>executed</a:t>
            </a:r>
            <a:r>
              <a:rPr lang="ru-RU" dirty="0"/>
              <a:t>,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specified</a:t>
            </a:r>
            <a:r>
              <a:rPr lang="ru-RU" dirty="0"/>
              <a:t> </a:t>
            </a:r>
            <a:r>
              <a:rPr lang="ru-RU" dirty="0" err="1"/>
              <a:t>operator</a:t>
            </a:r>
            <a:r>
              <a:rPr lang="ru-RU" dirty="0"/>
              <a:t> </a:t>
            </a:r>
            <a:r>
              <a:rPr lang="ru-RU" dirty="0" err="1"/>
              <a:t>is</a:t>
            </a:r>
            <a:r>
              <a:rPr lang="ru-RU" dirty="0"/>
              <a:t> </a:t>
            </a:r>
            <a:r>
              <a:rPr lang="ru-RU" dirty="0" err="1"/>
              <a:t>executed</a:t>
            </a:r>
            <a:r>
              <a:rPr lang="ru-RU" dirty="0"/>
              <a:t>;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5B0E62-E6A7-4C31-B3FA-24E70997C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7872"/>
            <a:ext cx="4248753" cy="249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062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0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4A643EF-8C8C-4A9F-9FD2-FA15E1FE37E7}"/>
              </a:ext>
            </a:extLst>
          </p:cNvPr>
          <p:cNvSpPr/>
          <p:nvPr/>
        </p:nvSpPr>
        <p:spPr>
          <a:xfrm>
            <a:off x="46008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0947A-E68E-4507-86BD-F4893AA68C1B}"/>
              </a:ext>
            </a:extLst>
          </p:cNvPr>
          <p:cNvSpPr/>
          <p:nvPr/>
        </p:nvSpPr>
        <p:spPr>
          <a:xfrm>
            <a:off x="0" y="86450"/>
            <a:ext cx="1311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OpenMP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55F5C-FF25-4B42-B376-CDD8FC8B216C}"/>
              </a:ext>
            </a:extLst>
          </p:cNvPr>
          <p:cNvSpPr txBox="1"/>
          <p:nvPr/>
        </p:nvSpPr>
        <p:spPr>
          <a:xfrm>
            <a:off x="2047336" y="716467"/>
            <a:ext cx="4618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Modes of execution of multithreaded programs</a:t>
            </a:r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D4E7C7-F405-43B2-8A9B-2B1B5AEA23E0}"/>
              </a:ext>
            </a:extLst>
          </p:cNvPr>
          <p:cNvSpPr txBox="1"/>
          <p:nvPr/>
        </p:nvSpPr>
        <p:spPr>
          <a:xfrm>
            <a:off x="480751" y="1029115"/>
            <a:ext cx="1348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single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49FB3D-63F0-4F15-8F28-A103E5777645}"/>
              </a:ext>
            </a:extLst>
          </p:cNvPr>
          <p:cNvSpPr txBox="1"/>
          <p:nvPr/>
        </p:nvSpPr>
        <p:spPr>
          <a:xfrm>
            <a:off x="1573043" y="1029115"/>
            <a:ext cx="71847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private</a:t>
            </a:r>
          </a:p>
          <a:p>
            <a:r>
              <a:rPr lang="en-US" dirty="0" err="1"/>
              <a:t>firstprivate</a:t>
            </a:r>
            <a:endParaRPr lang="en-US" dirty="0"/>
          </a:p>
          <a:p>
            <a:r>
              <a:rPr lang="en-US" dirty="0" err="1"/>
              <a:t>copyprivate</a:t>
            </a:r>
            <a:endParaRPr lang="en-US" dirty="0"/>
          </a:p>
          <a:p>
            <a:r>
              <a:rPr lang="en-US" dirty="0" err="1"/>
              <a:t>nowait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D5B4CA0-A47D-4062-8E5C-A40DE46CB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5558"/>
            <a:ext cx="4572000" cy="290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452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0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4A643EF-8C8C-4A9F-9FD2-FA15E1FE37E7}"/>
              </a:ext>
            </a:extLst>
          </p:cNvPr>
          <p:cNvSpPr/>
          <p:nvPr/>
        </p:nvSpPr>
        <p:spPr>
          <a:xfrm>
            <a:off x="46008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0947A-E68E-4507-86BD-F4893AA68C1B}"/>
              </a:ext>
            </a:extLst>
          </p:cNvPr>
          <p:cNvSpPr/>
          <p:nvPr/>
        </p:nvSpPr>
        <p:spPr>
          <a:xfrm>
            <a:off x="0" y="86450"/>
            <a:ext cx="1311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OpenMP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55F5C-FF25-4B42-B376-CDD8FC8B216C}"/>
              </a:ext>
            </a:extLst>
          </p:cNvPr>
          <p:cNvSpPr txBox="1"/>
          <p:nvPr/>
        </p:nvSpPr>
        <p:spPr>
          <a:xfrm>
            <a:off x="2047336" y="716467"/>
            <a:ext cx="4618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Modes of execution of multithreaded programs</a:t>
            </a:r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D4E7C7-F405-43B2-8A9B-2B1B5AEA23E0}"/>
              </a:ext>
            </a:extLst>
          </p:cNvPr>
          <p:cNvSpPr txBox="1"/>
          <p:nvPr/>
        </p:nvSpPr>
        <p:spPr>
          <a:xfrm>
            <a:off x="480751" y="1029115"/>
            <a:ext cx="1348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single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49FB3D-63F0-4F15-8F28-A103E5777645}"/>
              </a:ext>
            </a:extLst>
          </p:cNvPr>
          <p:cNvSpPr txBox="1"/>
          <p:nvPr/>
        </p:nvSpPr>
        <p:spPr>
          <a:xfrm>
            <a:off x="480751" y="1498553"/>
            <a:ext cx="7184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nowait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CBE31F2-BCAF-4994-A44B-AF734F518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36" y="1085799"/>
            <a:ext cx="7272364" cy="400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900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0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4A643EF-8C8C-4A9F-9FD2-FA15E1FE37E7}"/>
              </a:ext>
            </a:extLst>
          </p:cNvPr>
          <p:cNvSpPr/>
          <p:nvPr/>
        </p:nvSpPr>
        <p:spPr>
          <a:xfrm>
            <a:off x="46008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0947A-E68E-4507-86BD-F4893AA68C1B}"/>
              </a:ext>
            </a:extLst>
          </p:cNvPr>
          <p:cNvSpPr/>
          <p:nvPr/>
        </p:nvSpPr>
        <p:spPr>
          <a:xfrm>
            <a:off x="0" y="86450"/>
            <a:ext cx="1311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OpenMP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55F5C-FF25-4B42-B376-CDD8FC8B216C}"/>
              </a:ext>
            </a:extLst>
          </p:cNvPr>
          <p:cNvSpPr txBox="1"/>
          <p:nvPr/>
        </p:nvSpPr>
        <p:spPr>
          <a:xfrm>
            <a:off x="2047336" y="716467"/>
            <a:ext cx="4618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Modes of execution of multithreaded programs</a:t>
            </a:r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D4E7C7-F405-43B2-8A9B-2B1B5AEA23E0}"/>
              </a:ext>
            </a:extLst>
          </p:cNvPr>
          <p:cNvSpPr txBox="1"/>
          <p:nvPr/>
        </p:nvSpPr>
        <p:spPr>
          <a:xfrm>
            <a:off x="480751" y="1029115"/>
            <a:ext cx="1348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master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327AC87-2804-47BE-8D8F-F79D088D1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931" y="1057346"/>
            <a:ext cx="7055959" cy="408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974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0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4A643EF-8C8C-4A9F-9FD2-FA15E1FE37E7}"/>
              </a:ext>
            </a:extLst>
          </p:cNvPr>
          <p:cNvSpPr/>
          <p:nvPr/>
        </p:nvSpPr>
        <p:spPr>
          <a:xfrm>
            <a:off x="46008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0947A-E68E-4507-86BD-F4893AA68C1B}"/>
              </a:ext>
            </a:extLst>
          </p:cNvPr>
          <p:cNvSpPr/>
          <p:nvPr/>
        </p:nvSpPr>
        <p:spPr>
          <a:xfrm>
            <a:off x="0" y="86450"/>
            <a:ext cx="1311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OpenMP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55F5C-FF25-4B42-B376-CDD8FC8B216C}"/>
              </a:ext>
            </a:extLst>
          </p:cNvPr>
          <p:cNvSpPr txBox="1"/>
          <p:nvPr/>
        </p:nvSpPr>
        <p:spPr>
          <a:xfrm>
            <a:off x="3363607" y="716467"/>
            <a:ext cx="4618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Parallelizing loops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A6A4752-E077-4770-AAFA-574B167E6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0904"/>
            <a:ext cx="4287338" cy="372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061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0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4A643EF-8C8C-4A9F-9FD2-FA15E1FE37E7}"/>
              </a:ext>
            </a:extLst>
          </p:cNvPr>
          <p:cNvSpPr/>
          <p:nvPr/>
        </p:nvSpPr>
        <p:spPr>
          <a:xfrm>
            <a:off x="46008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0947A-E68E-4507-86BD-F4893AA68C1B}"/>
              </a:ext>
            </a:extLst>
          </p:cNvPr>
          <p:cNvSpPr/>
          <p:nvPr/>
        </p:nvSpPr>
        <p:spPr>
          <a:xfrm>
            <a:off x="0" y="86450"/>
            <a:ext cx="1311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OpenMP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55F5C-FF25-4B42-B376-CDD8FC8B216C}"/>
              </a:ext>
            </a:extLst>
          </p:cNvPr>
          <p:cNvSpPr txBox="1"/>
          <p:nvPr/>
        </p:nvSpPr>
        <p:spPr>
          <a:xfrm>
            <a:off x="3363607" y="716467"/>
            <a:ext cx="4618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Parallelizing loops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2A8FD15-4C59-4D38-B438-291391B27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474" y="1420904"/>
            <a:ext cx="4276526" cy="37225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A6A4752-E077-4770-AAFA-574B167E6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0904"/>
            <a:ext cx="4287338" cy="37225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21D7D9-F6FA-4020-9AA2-B90E339283E7}"/>
              </a:ext>
            </a:extLst>
          </p:cNvPr>
          <p:cNvSpPr txBox="1"/>
          <p:nvPr/>
        </p:nvSpPr>
        <p:spPr>
          <a:xfrm>
            <a:off x="929090" y="949435"/>
            <a:ext cx="4618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Without </a:t>
            </a:r>
            <a:r>
              <a:rPr lang="en-US" dirty="0" err="1"/>
              <a:t>omp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DD68C8-547A-4302-B913-07B0A1F9EC26}"/>
              </a:ext>
            </a:extLst>
          </p:cNvPr>
          <p:cNvSpPr txBox="1"/>
          <p:nvPr/>
        </p:nvSpPr>
        <p:spPr>
          <a:xfrm>
            <a:off x="6112631" y="949435"/>
            <a:ext cx="4618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 </a:t>
            </a:r>
            <a:r>
              <a:rPr lang="en-US" dirty="0" err="1"/>
              <a:t>omp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44456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0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4A643EF-8C8C-4A9F-9FD2-FA15E1FE37E7}"/>
              </a:ext>
            </a:extLst>
          </p:cNvPr>
          <p:cNvSpPr/>
          <p:nvPr/>
        </p:nvSpPr>
        <p:spPr>
          <a:xfrm>
            <a:off x="46008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0947A-E68E-4507-86BD-F4893AA68C1B}"/>
              </a:ext>
            </a:extLst>
          </p:cNvPr>
          <p:cNvSpPr/>
          <p:nvPr/>
        </p:nvSpPr>
        <p:spPr>
          <a:xfrm>
            <a:off x="0" y="86450"/>
            <a:ext cx="1311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OpenMP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55F5C-FF25-4B42-B376-CDD8FC8B216C}"/>
              </a:ext>
            </a:extLst>
          </p:cNvPr>
          <p:cNvSpPr txBox="1"/>
          <p:nvPr/>
        </p:nvSpPr>
        <p:spPr>
          <a:xfrm>
            <a:off x="3363607" y="716467"/>
            <a:ext cx="4618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Parallelizing loops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2A8FD15-4C59-4D38-B438-291391B27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0904"/>
            <a:ext cx="4276526" cy="372259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D418499-3DE6-4809-A80B-7643454A2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946" y="1416460"/>
            <a:ext cx="4096054" cy="37270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52D511D-4C92-4115-BAF6-D71A1282FA9F}"/>
              </a:ext>
            </a:extLst>
          </p:cNvPr>
          <p:cNvSpPr txBox="1"/>
          <p:nvPr/>
        </p:nvSpPr>
        <p:spPr>
          <a:xfrm>
            <a:off x="6112631" y="949435"/>
            <a:ext cx="2379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 </a:t>
            </a:r>
            <a:r>
              <a:rPr lang="en-US" dirty="0" err="1"/>
              <a:t>omp</a:t>
            </a:r>
            <a:r>
              <a:rPr lang="en-US" dirty="0"/>
              <a:t>, parallel for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4985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0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4A643EF-8C8C-4A9F-9FD2-FA15E1FE37E7}"/>
              </a:ext>
            </a:extLst>
          </p:cNvPr>
          <p:cNvSpPr/>
          <p:nvPr/>
        </p:nvSpPr>
        <p:spPr>
          <a:xfrm>
            <a:off x="46008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0947A-E68E-4507-86BD-F4893AA68C1B}"/>
              </a:ext>
            </a:extLst>
          </p:cNvPr>
          <p:cNvSpPr/>
          <p:nvPr/>
        </p:nvSpPr>
        <p:spPr>
          <a:xfrm>
            <a:off x="0" y="86450"/>
            <a:ext cx="2665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Process and Thread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966D04-195E-4E2A-89ED-663498B2B6C1}"/>
              </a:ext>
            </a:extLst>
          </p:cNvPr>
          <p:cNvSpPr txBox="1"/>
          <p:nvPr/>
        </p:nvSpPr>
        <p:spPr>
          <a:xfrm>
            <a:off x="355984" y="796712"/>
            <a:ext cx="8164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1</a:t>
            </a:r>
            <a:r>
              <a:rPr lang="en-US" dirty="0"/>
              <a:t>.</a:t>
            </a:r>
            <a:r>
              <a:rPr lang="ru-RU" dirty="0"/>
              <a:t>We </a:t>
            </a:r>
            <a:r>
              <a:rPr lang="ru-RU" dirty="0" err="1"/>
              <a:t>cannot</a:t>
            </a:r>
            <a:r>
              <a:rPr lang="ru-RU" dirty="0"/>
              <a:t> </a:t>
            </a:r>
            <a:r>
              <a:rPr lang="ru-RU" dirty="0" err="1"/>
              <a:t>parallelize</a:t>
            </a:r>
            <a:r>
              <a:rPr lang="ru-RU" dirty="0"/>
              <a:t> </a:t>
            </a:r>
            <a:r>
              <a:rPr lang="ru-RU" dirty="0" err="1"/>
              <a:t>all</a:t>
            </a:r>
            <a:r>
              <a:rPr lang="ru-RU" dirty="0"/>
              <a:t> </a:t>
            </a:r>
            <a:r>
              <a:rPr lang="ru-RU" dirty="0" err="1"/>
              <a:t>processes</a:t>
            </a:r>
            <a:r>
              <a:rPr lang="en-US" dirty="0"/>
              <a:t>. There will always be serial parts.</a:t>
            </a:r>
            <a:endParaRPr lang="ru-RU" dirty="0"/>
          </a:p>
        </p:txBody>
      </p:sp>
      <p:pic>
        <p:nvPicPr>
          <p:cNvPr id="25606" name="Picture 6">
            <a:extLst>
              <a:ext uri="{FF2B5EF4-FFF2-40B4-BE49-F238E27FC236}">
                <a16:creationId xmlns:a16="http://schemas.microsoft.com/office/drawing/2014/main" id="{3F64EE31-B2F8-48DD-83B3-D23B3F274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659" y="1110165"/>
            <a:ext cx="4461341" cy="348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DCE7A52-B7C9-4987-86D2-39C0F108F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84" y="1229446"/>
            <a:ext cx="1587126" cy="93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91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0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4A643EF-8C8C-4A9F-9FD2-FA15E1FE37E7}"/>
              </a:ext>
            </a:extLst>
          </p:cNvPr>
          <p:cNvSpPr/>
          <p:nvPr/>
        </p:nvSpPr>
        <p:spPr>
          <a:xfrm>
            <a:off x="46008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0947A-E68E-4507-86BD-F4893AA68C1B}"/>
              </a:ext>
            </a:extLst>
          </p:cNvPr>
          <p:cNvSpPr/>
          <p:nvPr/>
        </p:nvSpPr>
        <p:spPr>
          <a:xfrm>
            <a:off x="0" y="86450"/>
            <a:ext cx="29063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Instruction pipelining</a:t>
            </a:r>
          </a:p>
        </p:txBody>
      </p:sp>
      <p:pic>
        <p:nvPicPr>
          <p:cNvPr id="1026" name="Picture 2" descr="Новые времена / Modern Times (1936) | AllOfCinema.com Лучшие фильмы в  рецензиях">
            <a:extLst>
              <a:ext uri="{FF2B5EF4-FFF2-40B4-BE49-F238E27FC236}">
                <a16:creationId xmlns:a16="http://schemas.microsoft.com/office/drawing/2014/main" id="{4FD313CC-A6F1-4932-AF6D-2DE9A72BC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633" y="623188"/>
            <a:ext cx="3014996" cy="201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Кузнечная мастерская. Свияжск, июль 2012">
            <a:extLst>
              <a:ext uri="{FF2B5EF4-FFF2-40B4-BE49-F238E27FC236}">
                <a16:creationId xmlns:a16="http://schemas.microsoft.com/office/drawing/2014/main" id="{BDDD07FC-8DF1-4F80-9DBE-0DCDFF086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8" y="623189"/>
            <a:ext cx="3014997" cy="200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B0AAB3A-F0F8-457E-827F-12AFB8A61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062" y="2658895"/>
            <a:ext cx="2760674" cy="2484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E8356CCB-18C3-4BF9-B453-5504E36F42FF}"/>
              </a:ext>
            </a:extLst>
          </p:cNvPr>
          <p:cNvCxnSpPr>
            <a:stCxn id="1028" idx="3"/>
          </p:cNvCxnSpPr>
          <p:nvPr/>
        </p:nvCxnSpPr>
        <p:spPr>
          <a:xfrm>
            <a:off x="3061005" y="1627568"/>
            <a:ext cx="2914628" cy="0"/>
          </a:xfrm>
          <a:prstGeom prst="straightConnector1">
            <a:avLst/>
          </a:prstGeom>
          <a:ln w="57150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1930-е — 1960-е: настольные калькуляторы - История вычислительной техники  11Б">
            <a:extLst>
              <a:ext uri="{FF2B5EF4-FFF2-40B4-BE49-F238E27FC236}">
                <a16:creationId xmlns:a16="http://schemas.microsoft.com/office/drawing/2014/main" id="{EF44F10D-D059-4A38-A8E4-B21FC915C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07021"/>
            <a:ext cx="4305950" cy="243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E52F1FCF-A5F9-444A-9C48-1AA915D29764}"/>
              </a:ext>
            </a:extLst>
          </p:cNvPr>
          <p:cNvCxnSpPr>
            <a:cxnSpLocks/>
            <a:stCxn id="1032" idx="3"/>
            <a:endCxn id="1030" idx="1"/>
          </p:cNvCxnSpPr>
          <p:nvPr/>
        </p:nvCxnSpPr>
        <p:spPr>
          <a:xfrm flipV="1">
            <a:off x="4305950" y="3901198"/>
            <a:ext cx="1821112" cy="24063"/>
          </a:xfrm>
          <a:prstGeom prst="straightConnector1">
            <a:avLst/>
          </a:prstGeom>
          <a:ln w="57150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475B8A5-CB78-4826-8D0F-6B213B5DED61}"/>
              </a:ext>
            </a:extLst>
          </p:cNvPr>
          <p:cNvSpPr/>
          <p:nvPr/>
        </p:nvSpPr>
        <p:spPr>
          <a:xfrm>
            <a:off x="3983756" y="2494391"/>
            <a:ext cx="22248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AutoNum type="arabicPlain" startAt="1959"/>
            </a:pPr>
            <a:r>
              <a:rPr lang="en-US" dirty="0"/>
              <a:t> M100</a:t>
            </a:r>
          </a:p>
          <a:p>
            <a:pPr lvl="1"/>
            <a:r>
              <a:rPr lang="en-US" dirty="0"/>
              <a:t>1961 IBM7030</a:t>
            </a:r>
          </a:p>
          <a:p>
            <a:pPr lvl="1"/>
            <a:r>
              <a:rPr lang="en-US" dirty="0"/>
              <a:t>1962 Atlas</a:t>
            </a:r>
          </a:p>
        </p:txBody>
      </p:sp>
    </p:spTree>
    <p:extLst>
      <p:ext uri="{BB962C8B-B14F-4D97-AF65-F5344CB8AC3E}">
        <p14:creationId xmlns:p14="http://schemas.microsoft.com/office/powerpoint/2010/main" val="4158528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0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4A643EF-8C8C-4A9F-9FD2-FA15E1FE37E7}"/>
              </a:ext>
            </a:extLst>
          </p:cNvPr>
          <p:cNvSpPr/>
          <p:nvPr/>
        </p:nvSpPr>
        <p:spPr>
          <a:xfrm>
            <a:off x="46008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0947A-E68E-4507-86BD-F4893AA68C1B}"/>
              </a:ext>
            </a:extLst>
          </p:cNvPr>
          <p:cNvSpPr/>
          <p:nvPr/>
        </p:nvSpPr>
        <p:spPr>
          <a:xfrm>
            <a:off x="0" y="86450"/>
            <a:ext cx="1510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New ideas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7AF6B8-9766-4464-B4CE-F571AB5BE87F}"/>
              </a:ext>
            </a:extLst>
          </p:cNvPr>
          <p:cNvSpPr txBox="1"/>
          <p:nvPr/>
        </p:nvSpPr>
        <p:spPr>
          <a:xfrm>
            <a:off x="-372877" y="704330"/>
            <a:ext cx="62901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/>
              <a:t>1964 CDC-6600 by Seymour Cray – divide CPU from peripheral processors</a:t>
            </a:r>
          </a:p>
          <a:p>
            <a:pPr lvl="1"/>
            <a:r>
              <a:rPr lang="en-US" dirty="0"/>
              <a:t> </a:t>
            </a:r>
          </a:p>
        </p:txBody>
      </p:sp>
      <p:pic>
        <p:nvPicPr>
          <p:cNvPr id="3074" name="Picture 2" descr="CDC 6600 Super Computer - Control Data Limited — Google Arts &amp;amp; Culture">
            <a:extLst>
              <a:ext uri="{FF2B5EF4-FFF2-40B4-BE49-F238E27FC236}">
                <a16:creationId xmlns:a16="http://schemas.microsoft.com/office/drawing/2014/main" id="{3F82BBC3-1E6A-4479-89F9-6F03D88F6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57" y="1155407"/>
            <a:ext cx="48768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462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0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4A643EF-8C8C-4A9F-9FD2-FA15E1FE37E7}"/>
              </a:ext>
            </a:extLst>
          </p:cNvPr>
          <p:cNvSpPr/>
          <p:nvPr/>
        </p:nvSpPr>
        <p:spPr>
          <a:xfrm>
            <a:off x="46008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0947A-E68E-4507-86BD-F4893AA68C1B}"/>
              </a:ext>
            </a:extLst>
          </p:cNvPr>
          <p:cNvSpPr/>
          <p:nvPr/>
        </p:nvSpPr>
        <p:spPr>
          <a:xfrm>
            <a:off x="0" y="86450"/>
            <a:ext cx="1510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New ideas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7AF6B8-9766-4464-B4CE-F571AB5BE87F}"/>
              </a:ext>
            </a:extLst>
          </p:cNvPr>
          <p:cNvSpPr txBox="1"/>
          <p:nvPr/>
        </p:nvSpPr>
        <p:spPr>
          <a:xfrm>
            <a:off x="-372877" y="704330"/>
            <a:ext cx="6290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/>
              <a:t>1976 Cray1 - Vector processor</a:t>
            </a:r>
          </a:p>
        </p:txBody>
      </p:sp>
      <p:pic>
        <p:nvPicPr>
          <p:cNvPr id="4098" name="Picture 2" descr="Легендарный суперкомпьютер CRAY-1 | Sci-Pie | Яндекс Дзен">
            <a:extLst>
              <a:ext uri="{FF2B5EF4-FFF2-40B4-BE49-F238E27FC236}">
                <a16:creationId xmlns:a16="http://schemas.microsoft.com/office/drawing/2014/main" id="{C37E415C-BE3C-4095-B76F-20ABE4ED2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243" y="1073662"/>
            <a:ext cx="6104757" cy="406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Write Vectorized Code and Optimize Your CPU Performance - DornerWorks">
            <a:extLst>
              <a:ext uri="{FF2B5EF4-FFF2-40B4-BE49-F238E27FC236}">
                <a16:creationId xmlns:a16="http://schemas.microsoft.com/office/drawing/2014/main" id="{AD873492-C437-464C-84E8-2F4DBB130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8" y="1287149"/>
            <a:ext cx="2912830" cy="2912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718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0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4A643EF-8C8C-4A9F-9FD2-FA15E1FE37E7}"/>
              </a:ext>
            </a:extLst>
          </p:cNvPr>
          <p:cNvSpPr/>
          <p:nvPr/>
        </p:nvSpPr>
        <p:spPr>
          <a:xfrm>
            <a:off x="46008" y="4094672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0947A-E68E-4507-86BD-F4893AA68C1B}"/>
              </a:ext>
            </a:extLst>
          </p:cNvPr>
          <p:cNvSpPr/>
          <p:nvPr/>
        </p:nvSpPr>
        <p:spPr>
          <a:xfrm>
            <a:off x="0" y="86450"/>
            <a:ext cx="1510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New ideas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7AF6B8-9766-4464-B4CE-F571AB5BE87F}"/>
              </a:ext>
            </a:extLst>
          </p:cNvPr>
          <p:cNvSpPr txBox="1"/>
          <p:nvPr/>
        </p:nvSpPr>
        <p:spPr>
          <a:xfrm>
            <a:off x="-372877" y="704330"/>
            <a:ext cx="6290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/>
              <a:t>1982 Cray X-MP – Many CPU on Shared memory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3F821DA6-3FE9-4466-9DBF-560FDD71B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078" y="804410"/>
            <a:ext cx="4513188" cy="433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hared memory - Wikipedia">
            <a:extLst>
              <a:ext uri="{FF2B5EF4-FFF2-40B4-BE49-F238E27FC236}">
                <a16:creationId xmlns:a16="http://schemas.microsoft.com/office/drawing/2014/main" id="{4C541985-486C-44DD-92C8-78B5AA55D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39" y="2342628"/>
            <a:ext cx="4065984" cy="175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3771021"/>
      </p:ext>
    </p:extLst>
  </p:cSld>
  <p:clrMapOvr>
    <a:masterClrMapping/>
  </p:clrMapOvr>
</p:sld>
</file>

<file path=ppt/theme/theme1.xml><?xml version="1.0" encoding="utf-8"?>
<a:theme xmlns:a="http://schemas.openxmlformats.org/drawingml/2006/main" name="1_Cover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Cover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4_Cover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5_Cover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3_Cover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BEEC79F31901C040BCE42F4F514A07DC" ma:contentTypeVersion="4" ma:contentTypeDescription="Создание документа." ma:contentTypeScope="" ma:versionID="dade2e2a313217adc448879a6bf96cf2">
  <xsd:schema xmlns:xsd="http://www.w3.org/2001/XMLSchema" xmlns:xs="http://www.w3.org/2001/XMLSchema" xmlns:p="http://schemas.microsoft.com/office/2006/metadata/properties" xmlns:ns3="aa2d9960-e810-4ccd-96b2-1c540851f87e" targetNamespace="http://schemas.microsoft.com/office/2006/metadata/properties" ma:root="true" ma:fieldsID="eab730629d69b1f30e82f4487f179761" ns3:_="">
    <xsd:import namespace="aa2d9960-e810-4ccd-96b2-1c540851f87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2d9960-e810-4ccd-96b2-1c540851f8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06D32D3-840C-46D3-8921-1D60B06205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8E0CC88-9E48-4ED4-9D1B-26A0B4E66A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2d9960-e810-4ccd-96b2-1c540851f8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0457E81-DCDA-432E-9713-EB8CC49A55BE}">
  <ds:schemaRefs>
    <ds:schemaRef ds:uri="http://purl.org/dc/elements/1.1/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aa2d9960-e810-4ccd-96b2-1c540851f87e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8715</TotalTime>
  <Words>2226</Words>
  <Application>Microsoft Office PowerPoint</Application>
  <PresentationFormat>Экран (16:9)</PresentationFormat>
  <Paragraphs>338</Paragraphs>
  <Slides>59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5</vt:i4>
      </vt:variant>
      <vt:variant>
        <vt:lpstr>Заголовки слайдов</vt:lpstr>
      </vt:variant>
      <vt:variant>
        <vt:i4>59</vt:i4>
      </vt:variant>
    </vt:vector>
  </HeadingPairs>
  <TitlesOfParts>
    <vt:vector size="69" baseType="lpstr">
      <vt:lpstr>Arial</vt:lpstr>
      <vt:lpstr>Calibri</vt:lpstr>
      <vt:lpstr>Cambria Math</vt:lpstr>
      <vt:lpstr>Courier New</vt:lpstr>
      <vt:lpstr>Muller Black</vt:lpstr>
      <vt:lpstr>1_Cover</vt:lpstr>
      <vt:lpstr>2_Cover</vt:lpstr>
      <vt:lpstr>4_Cover</vt:lpstr>
      <vt:lpstr>5_Cover</vt:lpstr>
      <vt:lpstr>3_Cover</vt:lpstr>
      <vt:lpstr>Parallel algorithms for the analysis and  synthesis of data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предсказательной модели риска кредитной сделки по профилям транзакционной активности клиента</dc:title>
  <dc:creator>anna</dc:creator>
  <cp:lastModifiedBy>Petr Andriushchenko</cp:lastModifiedBy>
  <cp:revision>110</cp:revision>
  <dcterms:created xsi:type="dcterms:W3CDTF">2014-06-27T12:30:22Z</dcterms:created>
  <dcterms:modified xsi:type="dcterms:W3CDTF">2021-12-07T09:52:54Z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0x010100BEEC79F31901C040BCE42F4F514A07DC</vt:lpwstr>
  </property>
</Properties>
</file>